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542" r:id="rId3"/>
    <p:sldId id="919" r:id="rId4"/>
    <p:sldId id="946" r:id="rId5"/>
    <p:sldId id="949" r:id="rId6"/>
    <p:sldId id="950" r:id="rId7"/>
    <p:sldId id="956" r:id="rId8"/>
    <p:sldId id="952" r:id="rId9"/>
    <p:sldId id="958" r:id="rId10"/>
    <p:sldId id="960" r:id="rId11"/>
    <p:sldId id="961" r:id="rId12"/>
    <p:sldId id="962" r:id="rId13"/>
    <p:sldId id="970" r:id="rId14"/>
    <p:sldId id="973" r:id="rId15"/>
    <p:sldId id="974" r:id="rId16"/>
    <p:sldId id="975" r:id="rId17"/>
    <p:sldId id="976" r:id="rId18"/>
    <p:sldId id="977" r:id="rId19"/>
    <p:sldId id="978" r:id="rId20"/>
    <p:sldId id="957" r:id="rId21"/>
    <p:sldId id="980" r:id="rId22"/>
    <p:sldId id="963" r:id="rId23"/>
    <p:sldId id="954" r:id="rId24"/>
    <p:sldId id="953" r:id="rId25"/>
    <p:sldId id="955" r:id="rId26"/>
    <p:sldId id="964" r:id="rId27"/>
    <p:sldId id="965" r:id="rId28"/>
    <p:sldId id="966" r:id="rId29"/>
    <p:sldId id="967" r:id="rId30"/>
    <p:sldId id="968" r:id="rId31"/>
    <p:sldId id="969" r:id="rId32"/>
    <p:sldId id="981" r:id="rId33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63856"/>
    <a:srgbClr val="FFF4D5"/>
    <a:srgbClr val="1F4E79"/>
    <a:srgbClr val="FFF6DD"/>
    <a:srgbClr val="0B1C2B"/>
    <a:srgbClr val="ADB9CA"/>
    <a:srgbClr val="F2F2F2"/>
    <a:srgbClr val="FFF2CC"/>
    <a:srgbClr val="FFFFFF"/>
    <a:srgbClr val="A9D1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369" autoAdjust="0"/>
    <p:restoredTop sz="94660"/>
  </p:normalViewPr>
  <p:slideViewPr>
    <p:cSldViewPr snapToGrid="0">
      <p:cViewPr varScale="1">
        <p:scale>
          <a:sx n="94" d="100"/>
          <a:sy n="94" d="100"/>
        </p:scale>
        <p:origin x="298" y="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16/08/2015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8473036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16/08/2015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6397085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16/08/2015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9316451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16/08/2015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9949090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16/08/2015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7534663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16/08/2015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4501017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16/08/2015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5521984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16/08/2015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3715537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16/08/2015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47980417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16/08/2015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637790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16/08/2015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1874261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1E564F-7977-488C-9789-57EB4E8897C5}" type="datetimeFigureOut">
              <a:rPr lang="pt-BR" smtClean="0"/>
              <a:t>16/08/2015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75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26" y="0"/>
            <a:ext cx="9163526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4011" y="578734"/>
            <a:ext cx="864628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200" dirty="0" smtClean="0">
                <a:solidFill>
                  <a:schemeClr val="bg2">
                    <a:lumMod val="10000"/>
                  </a:schemeClr>
                </a:solidFill>
                <a:effectLst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Exposição Bíblica</a:t>
            </a:r>
            <a:endParaRPr lang="pt-BR" sz="4200" dirty="0">
              <a:solidFill>
                <a:schemeClr val="bg2">
                  <a:lumMod val="10000"/>
                </a:schemeClr>
              </a:solidFill>
              <a:effectLst>
                <a:outerShdw blurRad="60007" dir="2000400" sy="-30000" kx="-800400" algn="bl" rotWithShape="0">
                  <a:prstClr val="black">
                    <a:alpha val="2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653" y="2027498"/>
            <a:ext cx="9107347" cy="954107"/>
          </a:xfrm>
          <a:prstGeom prst="rect">
            <a:avLst/>
          </a:prstGeom>
          <a:noFill/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5600" b="1" dirty="0" smtClean="0">
                <a:solidFill>
                  <a:schemeClr val="bg1"/>
                </a:solidFill>
                <a:effectLst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EVANGELHO DE JOÃO</a:t>
            </a:r>
            <a:endParaRPr lang="pt-BR" sz="5600" b="1" dirty="0">
              <a:solidFill>
                <a:schemeClr val="bg1"/>
              </a:solidFill>
              <a:effectLst>
                <a:outerShdw blurRad="60007" dir="2000400" sy="-30000" kx="-800400" algn="bl" rotWithShape="0">
                  <a:prstClr val="black">
                    <a:alpha val="2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0312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22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-16328" y="988246"/>
            <a:ext cx="9176656" cy="9252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5500" b="1" dirty="0" smtClean="0">
                <a:solidFill>
                  <a:srgbClr val="C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que você espera? </a:t>
            </a:r>
            <a:endParaRPr lang="pt-BR" sz="5500" b="1" dirty="0">
              <a:solidFill>
                <a:srgbClr val="C0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35382" y="993688"/>
            <a:ext cx="9176656" cy="9979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5500" b="1" dirty="0" smtClean="0">
                <a:solidFill>
                  <a:srgbClr val="C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que você busca? </a:t>
            </a:r>
            <a:endParaRPr lang="pt-BR" sz="5500" b="1" dirty="0">
              <a:solidFill>
                <a:srgbClr val="C0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3477" y="1027323"/>
            <a:ext cx="9176656" cy="9252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5500" b="1" dirty="0" smtClean="0">
                <a:solidFill>
                  <a:srgbClr val="C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Qual o sentido da vida? </a:t>
            </a:r>
            <a:endParaRPr lang="pt-BR" sz="5500" b="1" dirty="0">
              <a:solidFill>
                <a:srgbClr val="C0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887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9" grpId="0"/>
      <p:bldP spid="9" grpId="1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22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1643" y="889906"/>
            <a:ext cx="8735786" cy="340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5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O que a </a:t>
            </a:r>
            <a:r>
              <a:rPr lang="pt-BR" sz="6500" dirty="0" smtClean="0">
                <a:solidFill>
                  <a:srgbClr val="C0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Fé</a:t>
            </a:r>
            <a:r>
              <a:rPr lang="pt-BR" sz="55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centrada </a:t>
            </a:r>
            <a:r>
              <a:rPr lang="pt-BR" sz="7500" dirty="0" smtClean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em Cristo</a:t>
            </a:r>
            <a:r>
              <a:rPr lang="pt-BR" sz="55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produz em seus </a:t>
            </a:r>
            <a:r>
              <a:rPr lang="pt-BR" sz="6500" dirty="0" smtClean="0">
                <a:solidFill>
                  <a:srgbClr val="C0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discípulos</a:t>
            </a:r>
            <a:r>
              <a:rPr lang="pt-BR" sz="55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?</a:t>
            </a:r>
            <a:endParaRPr lang="pt-BR" sz="55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3943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22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2" name="Rectangle 5"/>
          <p:cNvSpPr/>
          <p:nvPr/>
        </p:nvSpPr>
        <p:spPr>
          <a:xfrm>
            <a:off x="122570" y="625384"/>
            <a:ext cx="8890908" cy="9156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4.1-54 </a:t>
            </a:r>
            <a:r>
              <a:rPr lang="pt-BR" sz="2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O que a Fé Centrada em Cristo produz nos seus discípulos. </a:t>
            </a:r>
          </a:p>
        </p:txBody>
      </p:sp>
      <p:sp>
        <p:nvSpPr>
          <p:cNvPr id="2" name="Rectangle 1"/>
          <p:cNvSpPr/>
          <p:nvPr/>
        </p:nvSpPr>
        <p:spPr>
          <a:xfrm>
            <a:off x="122571" y="1826615"/>
            <a:ext cx="8098866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dirty="0"/>
              <a:t>1 – Produz grande compaixão - </a:t>
            </a:r>
            <a:r>
              <a:rPr lang="pt-BR" sz="3500" dirty="0">
                <a:solidFill>
                  <a:srgbClr val="C00000"/>
                </a:solidFill>
              </a:rPr>
              <a:t>4.1-6</a:t>
            </a:r>
            <a:r>
              <a:rPr lang="pt-BR" sz="3500" dirty="0"/>
              <a:t>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22570" y="1826615"/>
            <a:ext cx="7804951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dirty="0"/>
              <a:t>2 – Produz </a:t>
            </a:r>
            <a:r>
              <a:rPr lang="pt-BR" sz="3500" dirty="0" smtClean="0"/>
              <a:t>preceitos que quebram </a:t>
            </a:r>
            <a:r>
              <a:rPr lang="pt-BR" sz="3500" dirty="0"/>
              <a:t>preconceitos - </a:t>
            </a:r>
            <a:r>
              <a:rPr lang="pt-BR" sz="3500" dirty="0">
                <a:solidFill>
                  <a:srgbClr val="C00000"/>
                </a:solidFill>
              </a:rPr>
              <a:t>4.7-9</a:t>
            </a:r>
            <a:r>
              <a:rPr lang="pt-BR" sz="3500" dirty="0"/>
              <a:t>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98079" y="1818451"/>
            <a:ext cx="80988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dirty="0"/>
              <a:t>3 – Produz interesse exclusivo- </a:t>
            </a:r>
            <a:r>
              <a:rPr lang="pt-BR" sz="3600" dirty="0">
                <a:solidFill>
                  <a:srgbClr val="C00000"/>
                </a:solidFill>
              </a:rPr>
              <a:t>4.10</a:t>
            </a:r>
            <a:r>
              <a:rPr lang="pt-BR" sz="3600" dirty="0"/>
              <a:t>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8078" y="1815363"/>
            <a:ext cx="780495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dirty="0"/>
              <a:t>4 – Produz uma expectativa que não é terrena </a:t>
            </a:r>
            <a:r>
              <a:rPr lang="pt-BR" sz="3600" dirty="0">
                <a:solidFill>
                  <a:srgbClr val="C00000"/>
                </a:solidFill>
              </a:rPr>
              <a:t>4.11</a:t>
            </a:r>
            <a:r>
              <a:rPr lang="pt-BR" sz="3600" dirty="0"/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9914" y="1818450"/>
            <a:ext cx="809886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dirty="0"/>
              <a:t>5 – Produz uma esperança acima de uma boa vida social </a:t>
            </a:r>
            <a:r>
              <a:rPr lang="pt-BR" sz="3600" dirty="0">
                <a:solidFill>
                  <a:srgbClr val="C00000"/>
                </a:solidFill>
              </a:rPr>
              <a:t>4.12</a:t>
            </a:r>
            <a:r>
              <a:rPr lang="pt-BR" sz="3600" dirty="0"/>
              <a:t>.</a:t>
            </a:r>
          </a:p>
        </p:txBody>
      </p:sp>
      <p:sp>
        <p:nvSpPr>
          <p:cNvPr id="10" name="Rectangle 9"/>
          <p:cNvSpPr/>
          <p:nvPr/>
        </p:nvSpPr>
        <p:spPr>
          <a:xfrm>
            <a:off x="318407" y="2164765"/>
            <a:ext cx="8205108" cy="1228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7500" b="1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João 4.13-19</a:t>
            </a:r>
            <a:endParaRPr lang="pt-BR" sz="7500" b="1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6012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  <p:bldP spid="2" grpId="0"/>
      <p:bldP spid="2" grpId="1"/>
      <p:bldP spid="11" grpId="0"/>
      <p:bldP spid="11" grpId="1"/>
      <p:bldP spid="13" grpId="0"/>
      <p:bldP spid="13" grpId="1"/>
      <p:bldP spid="14" grpId="0"/>
      <p:bldP spid="14" grpId="1"/>
      <p:bldP spid="15" grpId="0"/>
      <p:bldP spid="15" grpId="1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22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7951" y="1034869"/>
            <a:ext cx="9097537" cy="3862596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pt-BR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[ </a:t>
            </a:r>
            <a:r>
              <a:rPr lang="pt-BR" sz="66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Fé centrada em Cristo produz acalento  para a angústia do coração</a:t>
            </a:r>
            <a:r>
              <a:rPr lang="pt-BR" sz="55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!</a:t>
            </a:r>
            <a:r>
              <a:rPr lang="pt-BR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]</a:t>
            </a:r>
            <a:r>
              <a:rPr lang="pt-BR" sz="5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83344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000" dirty="0" smtClean="0">
                <a:solidFill>
                  <a:schemeClr val="tx1"/>
                </a:solidFill>
              </a:rPr>
              <a:t> 6 – Produz acalento para a angústia do coração - </a:t>
            </a:r>
            <a:r>
              <a:rPr lang="pt-BR" sz="2900" dirty="0" smtClean="0">
                <a:solidFill>
                  <a:srgbClr val="C00000"/>
                </a:solidFill>
              </a:rPr>
              <a:t>4.13-15</a:t>
            </a:r>
            <a:r>
              <a:rPr lang="pt-BR" sz="3100" dirty="0" smtClean="0">
                <a:solidFill>
                  <a:schemeClr val="tx1"/>
                </a:solidFill>
              </a:rPr>
              <a:t>.</a:t>
            </a:r>
            <a:endParaRPr lang="pt-BR" sz="31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-7951" y="4444302"/>
            <a:ext cx="9144000" cy="240065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500" b="1" dirty="0" smtClean="0">
                <a:solidFill>
                  <a:srgbClr val="C00000"/>
                </a:solidFill>
                <a:latin typeface="+mj-lt"/>
              </a:rPr>
              <a:t>13</a:t>
            </a:r>
            <a:r>
              <a:rPr lang="pt-BR" sz="2500" dirty="0" smtClean="0">
                <a:latin typeface="+mj-lt"/>
              </a:rPr>
              <a:t>  Afirmou-lhe Jesus: Quem beber desta água tornará a ter sede; </a:t>
            </a:r>
          </a:p>
          <a:p>
            <a:r>
              <a:rPr lang="pt-BR" sz="2500" dirty="0" smtClean="0">
                <a:solidFill>
                  <a:srgbClr val="C00000"/>
                </a:solidFill>
              </a:rPr>
              <a:t>14</a:t>
            </a:r>
            <a:r>
              <a:rPr lang="pt-BR" sz="2500" dirty="0" smtClean="0">
                <a:latin typeface="+mj-lt"/>
              </a:rPr>
              <a:t>  aquele</a:t>
            </a:r>
            <a:r>
              <a:rPr lang="pt-BR" sz="2500" dirty="0">
                <a:latin typeface="+mj-lt"/>
              </a:rPr>
              <a:t>, porém, que beber da água que eu lhe der nunca mais terá sede; pelo contrário, a água que eu lhe der será nele uma fonte a jorrar para a vida eterna. </a:t>
            </a:r>
            <a:endParaRPr lang="pt-BR" sz="2500" dirty="0" smtClean="0">
              <a:latin typeface="+mj-lt"/>
            </a:endParaRPr>
          </a:p>
          <a:p>
            <a:r>
              <a:rPr lang="pt-BR" sz="2500" dirty="0" smtClean="0">
                <a:solidFill>
                  <a:srgbClr val="C00000"/>
                </a:solidFill>
              </a:rPr>
              <a:t>15 </a:t>
            </a:r>
            <a:r>
              <a:rPr lang="pt-BR" sz="2500" dirty="0" smtClean="0">
                <a:latin typeface="+mj-lt"/>
              </a:rPr>
              <a:t>Disse-lhe </a:t>
            </a:r>
            <a:r>
              <a:rPr lang="pt-BR" sz="2500" dirty="0">
                <a:latin typeface="+mj-lt"/>
              </a:rPr>
              <a:t>a mulher: Senhor, dá-me dessa água para que eu não mais tenha sede, nem precise vir aqui buscá-la.</a:t>
            </a:r>
          </a:p>
        </p:txBody>
      </p:sp>
    </p:spTree>
    <p:extLst>
      <p:ext uri="{BB962C8B-B14F-4D97-AF65-F5344CB8AC3E}">
        <p14:creationId xmlns:p14="http://schemas.microsoft.com/office/powerpoint/2010/main" val="696285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000" dirty="0" smtClean="0">
                <a:solidFill>
                  <a:schemeClr val="tx1"/>
                </a:solidFill>
              </a:rPr>
              <a:t> 6 – Produz acalento para a angústia do coração - </a:t>
            </a:r>
            <a:r>
              <a:rPr lang="pt-BR" sz="2900" dirty="0" smtClean="0">
                <a:solidFill>
                  <a:srgbClr val="C00000"/>
                </a:solidFill>
              </a:rPr>
              <a:t>4.13-15</a:t>
            </a:r>
            <a:r>
              <a:rPr lang="pt-BR" sz="3100" dirty="0" smtClean="0">
                <a:solidFill>
                  <a:schemeClr val="tx1"/>
                </a:solidFill>
              </a:rPr>
              <a:t>.</a:t>
            </a:r>
            <a:endParaRPr lang="pt-BR" sz="31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-7951" y="4444302"/>
            <a:ext cx="9144000" cy="240065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500" b="1" dirty="0" smtClean="0">
                <a:solidFill>
                  <a:srgbClr val="C00000"/>
                </a:solidFill>
                <a:latin typeface="+mj-lt"/>
              </a:rPr>
              <a:t>13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+mj-lt"/>
              </a:rPr>
              <a:t>Afirmou-lhe Jesus: </a:t>
            </a:r>
            <a:r>
              <a:rPr lang="pt-BR" sz="2500" u="sng" dirty="0" smtClean="0">
                <a:solidFill>
                  <a:srgbClr val="C00000"/>
                </a:solidFill>
                <a:latin typeface="+mj-lt"/>
              </a:rPr>
              <a:t>Quem beber desta água tornará a ter sede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+mj-lt"/>
              </a:rPr>
              <a:t>; </a:t>
            </a:r>
          </a:p>
          <a:p>
            <a:r>
              <a:rPr lang="pt-BR" sz="2500" dirty="0" smtClean="0">
                <a:solidFill>
                  <a:srgbClr val="C00000"/>
                </a:solidFill>
              </a:rPr>
              <a:t>14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+mj-lt"/>
              </a:rPr>
              <a:t>aquele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, porém, que beber da água que eu lhe der nunca mais terá sede; pelo contrário, a água que eu lhe der será nele uma fonte a jorrar para a vida eterna. </a:t>
            </a:r>
            <a:endParaRPr lang="pt-BR" sz="2500" dirty="0" smtClean="0">
              <a:solidFill>
                <a:schemeClr val="bg1">
                  <a:lumMod val="65000"/>
                </a:schemeClr>
              </a:solidFill>
              <a:latin typeface="+mj-lt"/>
            </a:endParaRPr>
          </a:p>
          <a:p>
            <a:r>
              <a:rPr lang="pt-BR" sz="2500" dirty="0" smtClean="0">
                <a:solidFill>
                  <a:srgbClr val="C00000"/>
                </a:solidFill>
              </a:rPr>
              <a:t>15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+mj-lt"/>
              </a:rPr>
              <a:t>Disse-lhe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a mulher: Senhor, dá-me dessa água para que eu não mais tenha sede, nem precise vir aqui buscá-la.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14350" y="1036864"/>
            <a:ext cx="6457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dirty="0" smtClean="0"/>
              <a:t>Figura natural - angústia</a:t>
            </a:r>
            <a:endParaRPr lang="pt-BR" sz="3500" dirty="0"/>
          </a:p>
        </p:txBody>
      </p:sp>
      <p:sp>
        <p:nvSpPr>
          <p:cNvPr id="6" name="Rectangle 5"/>
          <p:cNvSpPr/>
          <p:nvPr/>
        </p:nvSpPr>
        <p:spPr>
          <a:xfrm>
            <a:off x="873365" y="1793207"/>
            <a:ext cx="8270635" cy="3725845"/>
          </a:xfrm>
          <a:prstGeom prst="rect">
            <a:avLst/>
          </a:prstGeom>
          <a:solidFill>
            <a:srgbClr val="16385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500" b="1" dirty="0" smtClean="0">
                <a:latin typeface="+mj-lt"/>
              </a:rPr>
              <a:t>“A angústia é a possibilidade de liberdade. É o medo dessa possibilidade. A angústia é o puro sentimento do possível.”</a:t>
            </a:r>
          </a:p>
          <a:p>
            <a:pPr algn="ctr"/>
            <a:endParaRPr lang="pt-BR" sz="3500" b="1" dirty="0">
              <a:latin typeface="+mj-lt"/>
            </a:endParaRPr>
          </a:p>
          <a:p>
            <a:pPr algn="ctr"/>
            <a:r>
              <a:rPr lang="pt-BR" sz="3500" i="1" dirty="0" smtClean="0">
                <a:latin typeface="+mj-lt"/>
              </a:rPr>
              <a:t>Soren Kierkegaard 1844</a:t>
            </a:r>
            <a:endParaRPr lang="pt-BR" sz="3500" i="1" dirty="0">
              <a:latin typeface="+mj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77340" y="1799727"/>
            <a:ext cx="8270635" cy="3725845"/>
          </a:xfrm>
          <a:prstGeom prst="rect">
            <a:avLst/>
          </a:prstGeom>
          <a:solidFill>
            <a:srgbClr val="16385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500" b="1" dirty="0">
                <a:latin typeface="+mj-lt"/>
              </a:rPr>
              <a:t>“A existência precede a essência</a:t>
            </a:r>
            <a:r>
              <a:rPr lang="pt-BR" sz="3500" b="1" dirty="0" smtClean="0">
                <a:latin typeface="+mj-lt"/>
              </a:rPr>
              <a:t>”</a:t>
            </a:r>
          </a:p>
          <a:p>
            <a:pPr algn="ctr"/>
            <a:r>
              <a:rPr lang="pt-BR" sz="3500" b="1" dirty="0">
                <a:latin typeface="+mj-lt"/>
              </a:rPr>
              <a:t>“O existencialismo é um humanismo</a:t>
            </a:r>
            <a:r>
              <a:rPr lang="pt-BR" sz="3500" b="1" dirty="0" smtClean="0">
                <a:latin typeface="+mj-lt"/>
              </a:rPr>
              <a:t>”</a:t>
            </a:r>
          </a:p>
          <a:p>
            <a:pPr algn="ctr"/>
            <a:r>
              <a:rPr lang="pt-BR" sz="3500" b="1" dirty="0" smtClean="0">
                <a:latin typeface="+mj-lt"/>
              </a:rPr>
              <a:t>“Viver é ficar se equilibrando, o tempo todo, entre escolhas e consequências”</a:t>
            </a:r>
          </a:p>
          <a:p>
            <a:pPr algn="ctr"/>
            <a:r>
              <a:rPr lang="pt-BR" sz="3500" i="1" dirty="0" smtClean="0">
                <a:latin typeface="+mj-lt"/>
              </a:rPr>
              <a:t>Jean-Paul Sartre 1950</a:t>
            </a:r>
            <a:endParaRPr lang="pt-BR" sz="3500" i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88371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000" dirty="0" smtClean="0">
                <a:solidFill>
                  <a:schemeClr val="tx1"/>
                </a:solidFill>
              </a:rPr>
              <a:t> 6 – Produz acalento para a angústia do coração - </a:t>
            </a:r>
            <a:r>
              <a:rPr lang="pt-BR" sz="2900" dirty="0" smtClean="0">
                <a:solidFill>
                  <a:srgbClr val="C00000"/>
                </a:solidFill>
              </a:rPr>
              <a:t>4.13-15</a:t>
            </a:r>
            <a:r>
              <a:rPr lang="pt-BR" sz="3100" dirty="0" smtClean="0">
                <a:solidFill>
                  <a:schemeClr val="tx1"/>
                </a:solidFill>
              </a:rPr>
              <a:t>.</a:t>
            </a:r>
            <a:endParaRPr lang="pt-BR" sz="31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-7951" y="4444302"/>
            <a:ext cx="9144000" cy="240065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500" b="1" dirty="0" smtClean="0">
                <a:solidFill>
                  <a:srgbClr val="C00000"/>
                </a:solidFill>
                <a:latin typeface="+mj-lt"/>
              </a:rPr>
              <a:t>13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+mj-lt"/>
              </a:rPr>
              <a:t>Afirmou-lhe Jesus: Quem beber </a:t>
            </a:r>
            <a:r>
              <a:rPr lang="pt-BR" sz="2500" u="sng" dirty="0" smtClean="0">
                <a:solidFill>
                  <a:srgbClr val="C00000"/>
                </a:solidFill>
                <a:latin typeface="+mj-lt"/>
              </a:rPr>
              <a:t>desta água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+mj-lt"/>
              </a:rPr>
              <a:t> tornará a ter sede; </a:t>
            </a:r>
          </a:p>
          <a:p>
            <a:r>
              <a:rPr lang="pt-BR" sz="2500" dirty="0" smtClean="0">
                <a:solidFill>
                  <a:srgbClr val="C00000"/>
                </a:solidFill>
              </a:rPr>
              <a:t>14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+mj-lt"/>
              </a:rPr>
              <a:t>aquele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, porém, que beber da </a:t>
            </a:r>
            <a:r>
              <a:rPr lang="pt-BR" sz="2500" u="sng" dirty="0">
                <a:solidFill>
                  <a:srgbClr val="C00000"/>
                </a:solidFill>
                <a:latin typeface="+mj-lt"/>
              </a:rPr>
              <a:t>água que eu lhe der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 nunca mais terá sede; pelo contrário, a água que eu lhe der será nele uma fonte a jorrar para a vida eterna. </a:t>
            </a:r>
            <a:endParaRPr lang="pt-BR" sz="2500" dirty="0" smtClean="0">
              <a:solidFill>
                <a:schemeClr val="bg1">
                  <a:lumMod val="65000"/>
                </a:schemeClr>
              </a:solidFill>
              <a:latin typeface="+mj-lt"/>
            </a:endParaRPr>
          </a:p>
          <a:p>
            <a:r>
              <a:rPr lang="pt-BR" sz="2500" dirty="0" smtClean="0">
                <a:solidFill>
                  <a:srgbClr val="C00000"/>
                </a:solidFill>
              </a:rPr>
              <a:t>15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+mj-lt"/>
              </a:rPr>
              <a:t>Disse-lhe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a mulher: Senhor, dá-me dessa água para que eu não mais tenha sede, nem precise vir aqui buscá-la.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2514" y="1757522"/>
            <a:ext cx="6457950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dirty="0" smtClean="0"/>
              <a:t>Água de Jacó</a:t>
            </a:r>
          </a:p>
          <a:p>
            <a:r>
              <a:rPr lang="pt-BR" sz="3500" dirty="0"/>
              <a:t>	</a:t>
            </a:r>
            <a:r>
              <a:rPr lang="pt-BR" sz="3500" dirty="0" smtClean="0"/>
              <a:t>  </a:t>
            </a:r>
            <a:r>
              <a:rPr lang="pt-BR" sz="3500" dirty="0" smtClean="0">
                <a:solidFill>
                  <a:srgbClr val="C00000"/>
                </a:solidFill>
              </a:rPr>
              <a:t>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dirty="0" smtClean="0"/>
              <a:t>Água de Jesus</a:t>
            </a:r>
            <a:endParaRPr lang="pt-BR" sz="3500" dirty="0"/>
          </a:p>
        </p:txBody>
      </p:sp>
      <p:sp>
        <p:nvSpPr>
          <p:cNvPr id="9" name="TextBox 8"/>
          <p:cNvSpPr txBox="1"/>
          <p:nvPr/>
        </p:nvSpPr>
        <p:spPr>
          <a:xfrm>
            <a:off x="514350" y="1036864"/>
            <a:ext cx="6457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dirty="0" smtClean="0"/>
              <a:t>Figura natural - angústia</a:t>
            </a:r>
            <a:endParaRPr lang="pt-BR" sz="3500" dirty="0"/>
          </a:p>
        </p:txBody>
      </p:sp>
    </p:spTree>
    <p:extLst>
      <p:ext uri="{BB962C8B-B14F-4D97-AF65-F5344CB8AC3E}">
        <p14:creationId xmlns:p14="http://schemas.microsoft.com/office/powerpoint/2010/main" val="1345157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000" dirty="0" smtClean="0">
                <a:solidFill>
                  <a:schemeClr val="tx1"/>
                </a:solidFill>
              </a:rPr>
              <a:t> 6 – Produz acalento para a angústia do coração - </a:t>
            </a:r>
            <a:r>
              <a:rPr lang="pt-BR" sz="2900" dirty="0" smtClean="0">
                <a:solidFill>
                  <a:srgbClr val="C00000"/>
                </a:solidFill>
              </a:rPr>
              <a:t>4.13-15</a:t>
            </a:r>
            <a:r>
              <a:rPr lang="pt-BR" sz="3100" dirty="0" smtClean="0">
                <a:solidFill>
                  <a:schemeClr val="tx1"/>
                </a:solidFill>
              </a:rPr>
              <a:t>.</a:t>
            </a:r>
            <a:endParaRPr lang="pt-BR" sz="31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-7951" y="4444302"/>
            <a:ext cx="9144000" cy="240065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500" b="1" dirty="0" smtClean="0">
                <a:solidFill>
                  <a:srgbClr val="C00000"/>
                </a:solidFill>
                <a:latin typeface="+mj-lt"/>
              </a:rPr>
              <a:t>13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+mj-lt"/>
              </a:rPr>
              <a:t>Afirmou-lhe Jesus: Quem beber </a:t>
            </a:r>
            <a:r>
              <a:rPr lang="pt-BR" sz="2500" u="sng" dirty="0" smtClean="0">
                <a:solidFill>
                  <a:srgbClr val="C00000"/>
                </a:solidFill>
                <a:latin typeface="+mj-lt"/>
              </a:rPr>
              <a:t>desta água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+mj-lt"/>
              </a:rPr>
              <a:t> </a:t>
            </a:r>
            <a:r>
              <a:rPr lang="pt-BR" sz="2500" u="sng" dirty="0" smtClean="0">
                <a:solidFill>
                  <a:srgbClr val="0070C0"/>
                </a:solidFill>
                <a:latin typeface="+mj-lt"/>
              </a:rPr>
              <a:t>tornará a ter sede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+mj-lt"/>
              </a:rPr>
              <a:t>; </a:t>
            </a:r>
          </a:p>
          <a:p>
            <a:r>
              <a:rPr lang="pt-BR" sz="2500" dirty="0" smtClean="0">
                <a:solidFill>
                  <a:srgbClr val="C00000"/>
                </a:solidFill>
              </a:rPr>
              <a:t>14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+mj-lt"/>
              </a:rPr>
              <a:t>aquele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, porém, que beber da </a:t>
            </a:r>
            <a:r>
              <a:rPr lang="pt-BR" sz="2500" u="sng" dirty="0">
                <a:solidFill>
                  <a:srgbClr val="C00000"/>
                </a:solidFill>
                <a:latin typeface="+mj-lt"/>
              </a:rPr>
              <a:t>água que eu lhe der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 nunca mais terá sede; pelo contrário, a água que eu lhe der será nele uma fonte a jorrar para a vida eterna. </a:t>
            </a:r>
            <a:endParaRPr lang="pt-BR" sz="2500" dirty="0" smtClean="0">
              <a:solidFill>
                <a:schemeClr val="bg1">
                  <a:lumMod val="65000"/>
                </a:schemeClr>
              </a:solidFill>
              <a:latin typeface="+mj-lt"/>
            </a:endParaRPr>
          </a:p>
          <a:p>
            <a:r>
              <a:rPr lang="pt-BR" sz="2500" dirty="0" smtClean="0">
                <a:solidFill>
                  <a:srgbClr val="C00000"/>
                </a:solidFill>
              </a:rPr>
              <a:t>15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+mj-lt"/>
              </a:rPr>
              <a:t>Disse-lhe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a mulher: Senhor, dá-me dessa água para que eu não mais tenha sede, nem precise vir aqui buscá-la.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2514" y="1757522"/>
            <a:ext cx="6457950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dirty="0" smtClean="0"/>
              <a:t>Água de Jacó</a:t>
            </a:r>
          </a:p>
          <a:p>
            <a:r>
              <a:rPr lang="pt-BR" sz="3500" dirty="0"/>
              <a:t>	</a:t>
            </a:r>
            <a:r>
              <a:rPr lang="pt-BR" sz="3500" dirty="0" smtClean="0"/>
              <a:t>  </a:t>
            </a:r>
            <a:r>
              <a:rPr lang="pt-BR" sz="3500" dirty="0" smtClean="0">
                <a:solidFill>
                  <a:srgbClr val="C00000"/>
                </a:solidFill>
              </a:rPr>
              <a:t>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dirty="0" smtClean="0"/>
              <a:t>Água de Jesus</a:t>
            </a:r>
            <a:endParaRPr lang="pt-BR" sz="3500" dirty="0"/>
          </a:p>
        </p:txBody>
      </p:sp>
      <p:sp>
        <p:nvSpPr>
          <p:cNvPr id="9" name="TextBox 8"/>
          <p:cNvSpPr txBox="1"/>
          <p:nvPr/>
        </p:nvSpPr>
        <p:spPr>
          <a:xfrm>
            <a:off x="514350" y="1036864"/>
            <a:ext cx="6457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dirty="0" smtClean="0"/>
              <a:t>Figura natural - angústia</a:t>
            </a:r>
            <a:endParaRPr lang="pt-BR" sz="3500" dirty="0"/>
          </a:p>
        </p:txBody>
      </p:sp>
      <p:sp>
        <p:nvSpPr>
          <p:cNvPr id="4" name="Rectangular Callout 3"/>
          <p:cNvSpPr/>
          <p:nvPr/>
        </p:nvSpPr>
        <p:spPr>
          <a:xfrm>
            <a:off x="3388179" y="130628"/>
            <a:ext cx="5747870" cy="1714501"/>
          </a:xfrm>
          <a:prstGeom prst="wedgeRectCallout">
            <a:avLst>
              <a:gd name="adj1" fmla="val -61230"/>
              <a:gd name="adj2" fmla="val 49887"/>
            </a:avLst>
          </a:prstGeom>
          <a:solidFill>
            <a:srgbClr val="16385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TextBox 5"/>
          <p:cNvSpPr txBox="1"/>
          <p:nvPr/>
        </p:nvSpPr>
        <p:spPr>
          <a:xfrm>
            <a:off x="4098471" y="277586"/>
            <a:ext cx="4122964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700" i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Esperança terrena.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700" i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Solução externa.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700" i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Satisfação temporária.</a:t>
            </a:r>
          </a:p>
        </p:txBody>
      </p:sp>
    </p:spTree>
    <p:extLst>
      <p:ext uri="{BB962C8B-B14F-4D97-AF65-F5344CB8AC3E}">
        <p14:creationId xmlns:p14="http://schemas.microsoft.com/office/powerpoint/2010/main" val="3094925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000" dirty="0" smtClean="0">
                <a:solidFill>
                  <a:schemeClr val="tx1"/>
                </a:solidFill>
              </a:rPr>
              <a:t> 6 – Produz acalento para a angústia do coração - </a:t>
            </a:r>
            <a:r>
              <a:rPr lang="pt-BR" sz="2900" dirty="0" smtClean="0">
                <a:solidFill>
                  <a:srgbClr val="C00000"/>
                </a:solidFill>
              </a:rPr>
              <a:t>4.13-15</a:t>
            </a:r>
            <a:r>
              <a:rPr lang="pt-BR" sz="3100" dirty="0" smtClean="0">
                <a:solidFill>
                  <a:schemeClr val="tx1"/>
                </a:solidFill>
              </a:rPr>
              <a:t>.</a:t>
            </a:r>
            <a:endParaRPr lang="pt-BR" sz="31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-7951" y="4444302"/>
            <a:ext cx="9144000" cy="240065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500" b="1" dirty="0" smtClean="0">
                <a:solidFill>
                  <a:srgbClr val="C00000"/>
                </a:solidFill>
                <a:latin typeface="+mj-lt"/>
              </a:rPr>
              <a:t>13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+mj-lt"/>
              </a:rPr>
              <a:t>Afirmou-lhe Jesus: Quem beber </a:t>
            </a:r>
            <a:r>
              <a:rPr lang="pt-BR" sz="2500" u="sng" dirty="0" smtClean="0">
                <a:solidFill>
                  <a:srgbClr val="C00000"/>
                </a:solidFill>
                <a:latin typeface="+mj-lt"/>
              </a:rPr>
              <a:t>desta água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+mj-lt"/>
              </a:rPr>
              <a:t> </a:t>
            </a:r>
            <a:r>
              <a:rPr lang="pt-BR" sz="2500" u="sng" dirty="0" smtClean="0">
                <a:solidFill>
                  <a:srgbClr val="0070C0"/>
                </a:solidFill>
                <a:latin typeface="+mj-lt"/>
              </a:rPr>
              <a:t>tornará a ter sede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+mj-lt"/>
              </a:rPr>
              <a:t>; </a:t>
            </a:r>
          </a:p>
          <a:p>
            <a:r>
              <a:rPr lang="pt-BR" sz="2500" dirty="0" smtClean="0">
                <a:solidFill>
                  <a:srgbClr val="C00000"/>
                </a:solidFill>
              </a:rPr>
              <a:t>14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+mj-lt"/>
              </a:rPr>
              <a:t>aquele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, porém, que beber da </a:t>
            </a:r>
            <a:r>
              <a:rPr lang="pt-BR" sz="2500" u="sng" dirty="0">
                <a:solidFill>
                  <a:srgbClr val="C00000"/>
                </a:solidFill>
                <a:latin typeface="+mj-lt"/>
              </a:rPr>
              <a:t>água que eu lhe der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 </a:t>
            </a:r>
            <a:r>
              <a:rPr lang="pt-BR" sz="2500" u="sng" dirty="0">
                <a:solidFill>
                  <a:srgbClr val="0070C0"/>
                </a:solidFill>
                <a:latin typeface="+mj-lt"/>
              </a:rPr>
              <a:t>nunca mais terá sede;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 pelo contrário, a água que eu lhe der será nele uma fonte a jorrar para a vida eterna. </a:t>
            </a:r>
            <a:endParaRPr lang="pt-BR" sz="2500" dirty="0" smtClean="0">
              <a:solidFill>
                <a:schemeClr val="bg1">
                  <a:lumMod val="65000"/>
                </a:schemeClr>
              </a:solidFill>
              <a:latin typeface="+mj-lt"/>
            </a:endParaRPr>
          </a:p>
          <a:p>
            <a:r>
              <a:rPr lang="pt-BR" sz="2500" dirty="0" smtClean="0">
                <a:solidFill>
                  <a:srgbClr val="C00000"/>
                </a:solidFill>
              </a:rPr>
              <a:t>15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+mj-lt"/>
              </a:rPr>
              <a:t>Disse-lhe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a mulher: Senhor, dá-me dessa água para que eu não mais tenha sede, nem precise vir aqui buscá-la.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2514" y="1757522"/>
            <a:ext cx="6457950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dirty="0" smtClean="0"/>
              <a:t>Água de Jacó</a:t>
            </a:r>
          </a:p>
          <a:p>
            <a:r>
              <a:rPr lang="pt-BR" sz="3500" dirty="0"/>
              <a:t>	</a:t>
            </a:r>
            <a:r>
              <a:rPr lang="pt-BR" sz="3500" dirty="0" smtClean="0"/>
              <a:t>  </a:t>
            </a:r>
            <a:r>
              <a:rPr lang="pt-BR" sz="3500" dirty="0" smtClean="0">
                <a:solidFill>
                  <a:srgbClr val="C00000"/>
                </a:solidFill>
              </a:rPr>
              <a:t>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dirty="0" smtClean="0"/>
              <a:t>Água de Jesus</a:t>
            </a:r>
            <a:endParaRPr lang="pt-BR" sz="3500" dirty="0"/>
          </a:p>
        </p:txBody>
      </p:sp>
      <p:sp>
        <p:nvSpPr>
          <p:cNvPr id="9" name="TextBox 8"/>
          <p:cNvSpPr txBox="1"/>
          <p:nvPr/>
        </p:nvSpPr>
        <p:spPr>
          <a:xfrm>
            <a:off x="514350" y="1036864"/>
            <a:ext cx="6457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dirty="0" smtClean="0"/>
              <a:t>Figura natural - angústia</a:t>
            </a:r>
            <a:endParaRPr lang="pt-BR" sz="3500" dirty="0"/>
          </a:p>
        </p:txBody>
      </p:sp>
      <p:sp>
        <p:nvSpPr>
          <p:cNvPr id="4" name="Rectangular Callout 3"/>
          <p:cNvSpPr/>
          <p:nvPr/>
        </p:nvSpPr>
        <p:spPr>
          <a:xfrm>
            <a:off x="3388179" y="130628"/>
            <a:ext cx="5747870" cy="1714501"/>
          </a:xfrm>
          <a:prstGeom prst="wedgeRectCallout">
            <a:avLst>
              <a:gd name="adj1" fmla="val -61230"/>
              <a:gd name="adj2" fmla="val 49887"/>
            </a:avLst>
          </a:prstGeom>
          <a:solidFill>
            <a:srgbClr val="16385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TextBox 5"/>
          <p:cNvSpPr txBox="1"/>
          <p:nvPr/>
        </p:nvSpPr>
        <p:spPr>
          <a:xfrm>
            <a:off x="4098471" y="277586"/>
            <a:ext cx="4122964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700" i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Esperança terrena.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700" i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Solução externa.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700" i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Satisfação temporária.</a:t>
            </a:r>
          </a:p>
        </p:txBody>
      </p:sp>
      <p:sp>
        <p:nvSpPr>
          <p:cNvPr id="10" name="Rectangular Callout 9"/>
          <p:cNvSpPr/>
          <p:nvPr/>
        </p:nvSpPr>
        <p:spPr>
          <a:xfrm>
            <a:off x="3584120" y="1856769"/>
            <a:ext cx="5563855" cy="2184552"/>
          </a:xfrm>
          <a:prstGeom prst="wedgeRectCallout">
            <a:avLst>
              <a:gd name="adj1" fmla="val -63578"/>
              <a:gd name="adj2" fmla="val -986"/>
            </a:avLst>
          </a:prstGeom>
          <a:solidFill>
            <a:srgbClr val="16385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TextBox 10"/>
          <p:cNvSpPr txBox="1"/>
          <p:nvPr/>
        </p:nvSpPr>
        <p:spPr>
          <a:xfrm>
            <a:off x="3845379" y="2134355"/>
            <a:ext cx="529067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500" i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Satisfação completa – fim da angústia.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t-BR" sz="2500" i="1" dirty="0" smtClean="0">
              <a:solidFill>
                <a:schemeClr val="bg1">
                  <a:lumMod val="95000"/>
                </a:schemeClr>
              </a:solidFill>
              <a:latin typeface="+mj-lt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t-BR" sz="2700" i="1" dirty="0" smtClean="0">
              <a:solidFill>
                <a:schemeClr val="bg1">
                  <a:lumMod val="9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79054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000" dirty="0" smtClean="0">
                <a:solidFill>
                  <a:schemeClr val="tx1"/>
                </a:solidFill>
              </a:rPr>
              <a:t> 6 – Produz acalento para a angústia do coração - </a:t>
            </a:r>
            <a:r>
              <a:rPr lang="pt-BR" sz="2900" dirty="0" smtClean="0">
                <a:solidFill>
                  <a:srgbClr val="C00000"/>
                </a:solidFill>
              </a:rPr>
              <a:t>4.13-15</a:t>
            </a:r>
            <a:r>
              <a:rPr lang="pt-BR" sz="3100" dirty="0" smtClean="0">
                <a:solidFill>
                  <a:schemeClr val="tx1"/>
                </a:solidFill>
              </a:rPr>
              <a:t>.</a:t>
            </a:r>
            <a:endParaRPr lang="pt-BR" sz="31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-7951" y="4444302"/>
            <a:ext cx="9144000" cy="240065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500" b="1" dirty="0" smtClean="0">
                <a:solidFill>
                  <a:srgbClr val="C00000"/>
                </a:solidFill>
                <a:latin typeface="+mj-lt"/>
              </a:rPr>
              <a:t>13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+mj-lt"/>
              </a:rPr>
              <a:t>Afirmou-lhe Jesus: Quem beber </a:t>
            </a:r>
            <a:r>
              <a:rPr lang="pt-BR" sz="2500" u="sng" dirty="0" smtClean="0">
                <a:solidFill>
                  <a:srgbClr val="C00000"/>
                </a:solidFill>
                <a:latin typeface="+mj-lt"/>
              </a:rPr>
              <a:t>desta água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+mj-lt"/>
              </a:rPr>
              <a:t> </a:t>
            </a:r>
            <a:r>
              <a:rPr lang="pt-BR" sz="2500" u="sng" dirty="0" smtClean="0">
                <a:solidFill>
                  <a:srgbClr val="0070C0"/>
                </a:solidFill>
                <a:latin typeface="+mj-lt"/>
              </a:rPr>
              <a:t>tornará a ter sede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+mj-lt"/>
              </a:rPr>
              <a:t>; </a:t>
            </a:r>
          </a:p>
          <a:p>
            <a:r>
              <a:rPr lang="pt-BR" sz="2500" dirty="0" smtClean="0">
                <a:solidFill>
                  <a:srgbClr val="C00000"/>
                </a:solidFill>
              </a:rPr>
              <a:t>14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+mj-lt"/>
              </a:rPr>
              <a:t>aquele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, porém, que beber da </a:t>
            </a:r>
            <a:r>
              <a:rPr lang="pt-BR" sz="2500" u="sng" dirty="0">
                <a:solidFill>
                  <a:srgbClr val="C00000"/>
                </a:solidFill>
                <a:latin typeface="+mj-lt"/>
              </a:rPr>
              <a:t>água que eu lhe der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 </a:t>
            </a:r>
            <a:r>
              <a:rPr lang="pt-BR" sz="2500" u="sng" dirty="0">
                <a:solidFill>
                  <a:srgbClr val="0070C0"/>
                </a:solidFill>
                <a:latin typeface="+mj-lt"/>
              </a:rPr>
              <a:t>nunca mais terá sede;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 pelo contrário, a água que eu lhe der </a:t>
            </a:r>
            <a:r>
              <a:rPr lang="pt-BR" sz="2500" u="sng" dirty="0">
                <a:solidFill>
                  <a:srgbClr val="0070C0"/>
                </a:solidFill>
                <a:latin typeface="+mj-lt"/>
              </a:rPr>
              <a:t>será nele uma fonte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a jorrar para a vida eterna. </a:t>
            </a:r>
            <a:endParaRPr lang="pt-BR" sz="2500" dirty="0" smtClean="0">
              <a:solidFill>
                <a:schemeClr val="bg1">
                  <a:lumMod val="65000"/>
                </a:schemeClr>
              </a:solidFill>
              <a:latin typeface="+mj-lt"/>
            </a:endParaRPr>
          </a:p>
          <a:p>
            <a:r>
              <a:rPr lang="pt-BR" sz="2500" dirty="0" smtClean="0">
                <a:solidFill>
                  <a:srgbClr val="C00000"/>
                </a:solidFill>
              </a:rPr>
              <a:t>15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+mj-lt"/>
              </a:rPr>
              <a:t>Disse-lhe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a mulher: Senhor, dá-me dessa água para que eu não mais tenha sede, nem precise vir aqui buscá-la.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2514" y="1757522"/>
            <a:ext cx="6457950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dirty="0" smtClean="0"/>
              <a:t>Água de Jacó</a:t>
            </a:r>
          </a:p>
          <a:p>
            <a:r>
              <a:rPr lang="pt-BR" sz="3500" dirty="0"/>
              <a:t>	</a:t>
            </a:r>
            <a:r>
              <a:rPr lang="pt-BR" sz="3500" dirty="0" smtClean="0"/>
              <a:t>  </a:t>
            </a:r>
            <a:r>
              <a:rPr lang="pt-BR" sz="3500" dirty="0" smtClean="0">
                <a:solidFill>
                  <a:srgbClr val="C00000"/>
                </a:solidFill>
              </a:rPr>
              <a:t>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dirty="0" smtClean="0"/>
              <a:t>Água de Jesus</a:t>
            </a:r>
            <a:endParaRPr lang="pt-BR" sz="3500" dirty="0"/>
          </a:p>
        </p:txBody>
      </p:sp>
      <p:sp>
        <p:nvSpPr>
          <p:cNvPr id="9" name="TextBox 8"/>
          <p:cNvSpPr txBox="1"/>
          <p:nvPr/>
        </p:nvSpPr>
        <p:spPr>
          <a:xfrm>
            <a:off x="514350" y="1036864"/>
            <a:ext cx="6457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dirty="0" smtClean="0"/>
              <a:t>Figura natural - angústia</a:t>
            </a:r>
            <a:endParaRPr lang="pt-BR" sz="3500" dirty="0"/>
          </a:p>
        </p:txBody>
      </p:sp>
      <p:sp>
        <p:nvSpPr>
          <p:cNvPr id="4" name="Rectangular Callout 3"/>
          <p:cNvSpPr/>
          <p:nvPr/>
        </p:nvSpPr>
        <p:spPr>
          <a:xfrm>
            <a:off x="3388179" y="130628"/>
            <a:ext cx="5747870" cy="1714501"/>
          </a:xfrm>
          <a:prstGeom prst="wedgeRectCallout">
            <a:avLst>
              <a:gd name="adj1" fmla="val -61230"/>
              <a:gd name="adj2" fmla="val 49887"/>
            </a:avLst>
          </a:prstGeom>
          <a:solidFill>
            <a:srgbClr val="16385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TextBox 5"/>
          <p:cNvSpPr txBox="1"/>
          <p:nvPr/>
        </p:nvSpPr>
        <p:spPr>
          <a:xfrm>
            <a:off x="4098471" y="277586"/>
            <a:ext cx="4122964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700" i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Esperança terrena.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700" i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Solução externa.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700" i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Satisfação temporária.</a:t>
            </a:r>
          </a:p>
        </p:txBody>
      </p:sp>
      <p:sp>
        <p:nvSpPr>
          <p:cNvPr id="10" name="Rectangular Callout 9"/>
          <p:cNvSpPr/>
          <p:nvPr/>
        </p:nvSpPr>
        <p:spPr>
          <a:xfrm>
            <a:off x="3584120" y="1856769"/>
            <a:ext cx="5563855" cy="2184552"/>
          </a:xfrm>
          <a:prstGeom prst="wedgeRectCallout">
            <a:avLst>
              <a:gd name="adj1" fmla="val -62990"/>
              <a:gd name="adj2" fmla="val -238"/>
            </a:avLst>
          </a:prstGeom>
          <a:solidFill>
            <a:srgbClr val="16385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TextBox 10"/>
          <p:cNvSpPr txBox="1"/>
          <p:nvPr/>
        </p:nvSpPr>
        <p:spPr>
          <a:xfrm>
            <a:off x="3845379" y="2134355"/>
            <a:ext cx="529067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500" i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Satisfação completa – fim da angústia.</a:t>
            </a:r>
            <a:endParaRPr lang="pt-BR" sz="2700" i="1" dirty="0" smtClean="0">
              <a:solidFill>
                <a:schemeClr val="bg1">
                  <a:lumMod val="95000"/>
                </a:schemeClr>
              </a:solidFill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42657" y="2907241"/>
            <a:ext cx="529067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500" i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Solução interna.</a:t>
            </a:r>
            <a:endParaRPr lang="pt-BR" sz="2700" i="1" dirty="0" smtClean="0">
              <a:solidFill>
                <a:schemeClr val="bg1">
                  <a:lumMod val="9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09122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000" dirty="0" smtClean="0">
                <a:solidFill>
                  <a:schemeClr val="tx1"/>
                </a:solidFill>
              </a:rPr>
              <a:t> 6 – Produz acalento para a angústia do coração - </a:t>
            </a:r>
            <a:r>
              <a:rPr lang="pt-BR" sz="2900" dirty="0" smtClean="0">
                <a:solidFill>
                  <a:srgbClr val="C00000"/>
                </a:solidFill>
              </a:rPr>
              <a:t>4.13-15</a:t>
            </a:r>
            <a:r>
              <a:rPr lang="pt-BR" sz="3100" dirty="0" smtClean="0">
                <a:solidFill>
                  <a:schemeClr val="tx1"/>
                </a:solidFill>
              </a:rPr>
              <a:t>.</a:t>
            </a:r>
            <a:endParaRPr lang="pt-BR" sz="31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-7951" y="4444302"/>
            <a:ext cx="9144000" cy="240065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500" b="1" dirty="0" smtClean="0">
                <a:solidFill>
                  <a:srgbClr val="C00000"/>
                </a:solidFill>
                <a:latin typeface="+mj-lt"/>
              </a:rPr>
              <a:t>13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+mj-lt"/>
              </a:rPr>
              <a:t>Afirmou-lhe Jesus: Quem beber </a:t>
            </a:r>
            <a:r>
              <a:rPr lang="pt-BR" sz="2500" u="sng" dirty="0" smtClean="0">
                <a:solidFill>
                  <a:srgbClr val="C00000"/>
                </a:solidFill>
                <a:latin typeface="+mj-lt"/>
              </a:rPr>
              <a:t>desta água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+mj-lt"/>
              </a:rPr>
              <a:t> </a:t>
            </a:r>
            <a:r>
              <a:rPr lang="pt-BR" sz="2500" u="sng" dirty="0" smtClean="0">
                <a:solidFill>
                  <a:srgbClr val="0070C0"/>
                </a:solidFill>
                <a:latin typeface="+mj-lt"/>
              </a:rPr>
              <a:t>tornará a ter sede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+mj-lt"/>
              </a:rPr>
              <a:t>; </a:t>
            </a:r>
          </a:p>
          <a:p>
            <a:r>
              <a:rPr lang="pt-BR" sz="2500" dirty="0" smtClean="0">
                <a:solidFill>
                  <a:srgbClr val="C00000"/>
                </a:solidFill>
              </a:rPr>
              <a:t>14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+mj-lt"/>
              </a:rPr>
              <a:t>aquele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, porém, que beber da </a:t>
            </a:r>
            <a:r>
              <a:rPr lang="pt-BR" sz="2500" u="sng" dirty="0">
                <a:solidFill>
                  <a:srgbClr val="C00000"/>
                </a:solidFill>
                <a:latin typeface="+mj-lt"/>
              </a:rPr>
              <a:t>água que eu lhe der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 </a:t>
            </a:r>
            <a:r>
              <a:rPr lang="pt-BR" sz="2500" u="sng" dirty="0">
                <a:solidFill>
                  <a:srgbClr val="0070C0"/>
                </a:solidFill>
                <a:latin typeface="+mj-lt"/>
              </a:rPr>
              <a:t>nunca mais terá sede;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 pelo contrário, a água que eu lhe der </a:t>
            </a:r>
            <a:r>
              <a:rPr lang="pt-BR" sz="2500" u="sng" dirty="0">
                <a:solidFill>
                  <a:srgbClr val="0070C0"/>
                </a:solidFill>
                <a:latin typeface="+mj-lt"/>
              </a:rPr>
              <a:t>será nele uma fonte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a jorrar </a:t>
            </a:r>
            <a:r>
              <a:rPr lang="pt-BR" sz="2500" u="sng" dirty="0">
                <a:solidFill>
                  <a:srgbClr val="0070C0"/>
                </a:solidFill>
                <a:latin typeface="+mj-lt"/>
              </a:rPr>
              <a:t>para a vida eterna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. </a:t>
            </a:r>
            <a:endParaRPr lang="pt-BR" sz="2500" dirty="0" smtClean="0">
              <a:solidFill>
                <a:schemeClr val="bg1">
                  <a:lumMod val="65000"/>
                </a:schemeClr>
              </a:solidFill>
              <a:latin typeface="+mj-lt"/>
            </a:endParaRPr>
          </a:p>
          <a:p>
            <a:r>
              <a:rPr lang="pt-BR" sz="2500" dirty="0" smtClean="0">
                <a:solidFill>
                  <a:srgbClr val="C00000"/>
                </a:solidFill>
              </a:rPr>
              <a:t>15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+mj-lt"/>
              </a:rPr>
              <a:t>Disse-lhe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a mulher: Senhor, dá-me dessa água para que eu não mais tenha sede, nem precise vir aqui buscá-la.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2514" y="1757522"/>
            <a:ext cx="6457950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dirty="0" smtClean="0"/>
              <a:t>Água de Jacó</a:t>
            </a:r>
          </a:p>
          <a:p>
            <a:r>
              <a:rPr lang="pt-BR" sz="3500" dirty="0"/>
              <a:t>	</a:t>
            </a:r>
            <a:r>
              <a:rPr lang="pt-BR" sz="3500" dirty="0" smtClean="0"/>
              <a:t>  </a:t>
            </a:r>
            <a:r>
              <a:rPr lang="pt-BR" sz="3500" dirty="0" smtClean="0">
                <a:solidFill>
                  <a:srgbClr val="C00000"/>
                </a:solidFill>
              </a:rPr>
              <a:t>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dirty="0" smtClean="0"/>
              <a:t>Água de Jesus</a:t>
            </a:r>
            <a:endParaRPr lang="pt-BR" sz="3500" dirty="0"/>
          </a:p>
        </p:txBody>
      </p:sp>
      <p:sp>
        <p:nvSpPr>
          <p:cNvPr id="9" name="TextBox 8"/>
          <p:cNvSpPr txBox="1"/>
          <p:nvPr/>
        </p:nvSpPr>
        <p:spPr>
          <a:xfrm>
            <a:off x="514350" y="1036864"/>
            <a:ext cx="6457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dirty="0" smtClean="0"/>
              <a:t>Figura natural - angústia</a:t>
            </a:r>
            <a:endParaRPr lang="pt-BR" sz="3500" dirty="0"/>
          </a:p>
        </p:txBody>
      </p:sp>
      <p:sp>
        <p:nvSpPr>
          <p:cNvPr id="4" name="Rectangular Callout 3"/>
          <p:cNvSpPr/>
          <p:nvPr/>
        </p:nvSpPr>
        <p:spPr>
          <a:xfrm>
            <a:off x="3388179" y="130628"/>
            <a:ext cx="5747870" cy="1714501"/>
          </a:xfrm>
          <a:prstGeom prst="wedgeRectCallout">
            <a:avLst>
              <a:gd name="adj1" fmla="val -61230"/>
              <a:gd name="adj2" fmla="val 49887"/>
            </a:avLst>
          </a:prstGeom>
          <a:solidFill>
            <a:srgbClr val="16385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TextBox 5"/>
          <p:cNvSpPr txBox="1"/>
          <p:nvPr/>
        </p:nvSpPr>
        <p:spPr>
          <a:xfrm>
            <a:off x="4098471" y="277586"/>
            <a:ext cx="4122964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700" i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Esperança terrena.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700" i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Solução externa.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700" i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Satisfação temporária.</a:t>
            </a:r>
          </a:p>
        </p:txBody>
      </p:sp>
      <p:sp>
        <p:nvSpPr>
          <p:cNvPr id="10" name="Rectangular Callout 9"/>
          <p:cNvSpPr/>
          <p:nvPr/>
        </p:nvSpPr>
        <p:spPr>
          <a:xfrm>
            <a:off x="3584120" y="1856769"/>
            <a:ext cx="5563855" cy="2198114"/>
          </a:xfrm>
          <a:prstGeom prst="wedgeRectCallout">
            <a:avLst>
              <a:gd name="adj1" fmla="val -63724"/>
              <a:gd name="adj2" fmla="val -621"/>
            </a:avLst>
          </a:prstGeom>
          <a:solidFill>
            <a:srgbClr val="16385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TextBox 10"/>
          <p:cNvSpPr txBox="1"/>
          <p:nvPr/>
        </p:nvSpPr>
        <p:spPr>
          <a:xfrm>
            <a:off x="3845379" y="2134355"/>
            <a:ext cx="529067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500" i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Satisfação completa – fim da angústia.</a:t>
            </a:r>
            <a:endParaRPr lang="pt-BR" sz="2700" i="1" dirty="0" smtClean="0">
              <a:solidFill>
                <a:schemeClr val="bg1">
                  <a:lumMod val="95000"/>
                </a:schemeClr>
              </a:solidFill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42657" y="2907241"/>
            <a:ext cx="529067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500" i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Solução interna.</a:t>
            </a:r>
            <a:endParaRPr lang="pt-BR" sz="2700" i="1" dirty="0" smtClean="0">
              <a:solidFill>
                <a:schemeClr val="bg1">
                  <a:lumMod val="95000"/>
                </a:schemeClr>
              </a:solidFill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48098" y="3378047"/>
            <a:ext cx="529067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500" i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Esperança eterna.</a:t>
            </a:r>
            <a:endParaRPr lang="pt-BR" sz="2700" i="1" dirty="0" smtClean="0">
              <a:solidFill>
                <a:schemeClr val="bg1">
                  <a:lumMod val="9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58452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000" dirty="0" smtClean="0">
                <a:solidFill>
                  <a:schemeClr val="tx1"/>
                </a:solidFill>
              </a:rPr>
              <a:t> 6 – Produz acalento para a angústia do coração - </a:t>
            </a:r>
            <a:r>
              <a:rPr lang="pt-BR" sz="2900" dirty="0" smtClean="0">
                <a:solidFill>
                  <a:srgbClr val="C00000"/>
                </a:solidFill>
              </a:rPr>
              <a:t>4.13-15</a:t>
            </a:r>
            <a:r>
              <a:rPr lang="pt-BR" sz="3100" dirty="0" smtClean="0">
                <a:solidFill>
                  <a:schemeClr val="tx1"/>
                </a:solidFill>
              </a:rPr>
              <a:t>.</a:t>
            </a:r>
            <a:endParaRPr lang="pt-BR" sz="31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-7951" y="4444302"/>
            <a:ext cx="9144000" cy="240065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500" b="1" dirty="0" smtClean="0">
                <a:solidFill>
                  <a:srgbClr val="C00000"/>
                </a:solidFill>
                <a:latin typeface="+mj-lt"/>
              </a:rPr>
              <a:t>13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+mj-lt"/>
              </a:rPr>
              <a:t>Afirmou-lhe Jesus: Quem beber desta </a:t>
            </a:r>
            <a:r>
              <a:rPr lang="pt-BR" sz="2500" u="sng" dirty="0" smtClean="0">
                <a:solidFill>
                  <a:srgbClr val="C00000"/>
                </a:solidFill>
                <a:latin typeface="+mj-lt"/>
              </a:rPr>
              <a:t>água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+mj-lt"/>
              </a:rPr>
              <a:t> tornará a ter sede; </a:t>
            </a:r>
          </a:p>
          <a:p>
            <a:r>
              <a:rPr lang="pt-BR" sz="2500" dirty="0" smtClean="0">
                <a:solidFill>
                  <a:srgbClr val="C00000"/>
                </a:solidFill>
              </a:rPr>
              <a:t>14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+mj-lt"/>
              </a:rPr>
              <a:t>aquele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, porém, que beber da </a:t>
            </a:r>
            <a:r>
              <a:rPr lang="pt-BR" sz="2500" u="sng" dirty="0">
                <a:solidFill>
                  <a:srgbClr val="C00000"/>
                </a:solidFill>
                <a:latin typeface="+mj-lt"/>
              </a:rPr>
              <a:t>água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 que eu lhe der nunca mais terá sede; pelo contrário, a água que eu lhe der será nele uma </a:t>
            </a:r>
            <a:r>
              <a:rPr lang="pt-BR" sz="2500" u="sng" dirty="0">
                <a:solidFill>
                  <a:srgbClr val="C00000"/>
                </a:solidFill>
                <a:latin typeface="+mj-lt"/>
              </a:rPr>
              <a:t>fonte a jorrar para a vida eterna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. </a:t>
            </a:r>
            <a:endParaRPr lang="pt-BR" sz="2500" dirty="0" smtClean="0">
              <a:solidFill>
                <a:schemeClr val="bg1">
                  <a:lumMod val="65000"/>
                </a:schemeClr>
              </a:solidFill>
              <a:latin typeface="+mj-lt"/>
            </a:endParaRPr>
          </a:p>
          <a:p>
            <a:r>
              <a:rPr lang="pt-BR" sz="2500" dirty="0" smtClean="0">
                <a:solidFill>
                  <a:srgbClr val="C00000"/>
                </a:solidFill>
              </a:rPr>
              <a:t>15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+mj-lt"/>
              </a:rPr>
              <a:t>Disse-lhe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a mulher: Senhor, dá-me dessa </a:t>
            </a:r>
            <a:r>
              <a:rPr lang="pt-BR" sz="2500" u="sng" dirty="0">
                <a:solidFill>
                  <a:srgbClr val="C00000"/>
                </a:solidFill>
                <a:latin typeface="+mj-lt"/>
              </a:rPr>
              <a:t>água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 para que eu não mais tenha sede, nem precise vir aqui buscá-la.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2514" y="1757522"/>
            <a:ext cx="6457950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dirty="0" smtClean="0"/>
              <a:t>Água de Jacó</a:t>
            </a:r>
          </a:p>
          <a:p>
            <a:r>
              <a:rPr lang="pt-BR" sz="3500" dirty="0"/>
              <a:t>	</a:t>
            </a:r>
            <a:r>
              <a:rPr lang="pt-BR" sz="3500" dirty="0" smtClean="0"/>
              <a:t>  </a:t>
            </a:r>
            <a:r>
              <a:rPr lang="pt-BR" sz="3500" dirty="0" smtClean="0">
                <a:solidFill>
                  <a:srgbClr val="C00000"/>
                </a:solidFill>
              </a:rPr>
              <a:t>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dirty="0" smtClean="0"/>
              <a:t>Água de Jesus</a:t>
            </a:r>
            <a:endParaRPr lang="pt-BR" sz="3500" dirty="0"/>
          </a:p>
        </p:txBody>
      </p:sp>
      <p:sp>
        <p:nvSpPr>
          <p:cNvPr id="9" name="TextBox 8"/>
          <p:cNvSpPr txBox="1"/>
          <p:nvPr/>
        </p:nvSpPr>
        <p:spPr>
          <a:xfrm>
            <a:off x="514350" y="1036864"/>
            <a:ext cx="6457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dirty="0" smtClean="0"/>
              <a:t>Figura natural - angústia</a:t>
            </a:r>
            <a:endParaRPr lang="pt-BR" sz="3500" dirty="0"/>
          </a:p>
        </p:txBody>
      </p:sp>
      <p:sp>
        <p:nvSpPr>
          <p:cNvPr id="4" name="Rectangular Callout 3"/>
          <p:cNvSpPr/>
          <p:nvPr/>
        </p:nvSpPr>
        <p:spPr>
          <a:xfrm>
            <a:off x="3388179" y="130628"/>
            <a:ext cx="5747870" cy="1714501"/>
          </a:xfrm>
          <a:prstGeom prst="wedgeRectCallout">
            <a:avLst>
              <a:gd name="adj1" fmla="val -61230"/>
              <a:gd name="adj2" fmla="val 49887"/>
            </a:avLst>
          </a:prstGeom>
          <a:solidFill>
            <a:srgbClr val="16385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TextBox 5"/>
          <p:cNvSpPr txBox="1"/>
          <p:nvPr/>
        </p:nvSpPr>
        <p:spPr>
          <a:xfrm>
            <a:off x="4098471" y="277586"/>
            <a:ext cx="4122964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700" i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Esperança terrena.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700" i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Solução externa.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700" i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Satisfação temporária.</a:t>
            </a:r>
          </a:p>
        </p:txBody>
      </p:sp>
      <p:sp>
        <p:nvSpPr>
          <p:cNvPr id="10" name="Rectangular Callout 9"/>
          <p:cNvSpPr/>
          <p:nvPr/>
        </p:nvSpPr>
        <p:spPr>
          <a:xfrm>
            <a:off x="3584120" y="1856769"/>
            <a:ext cx="5563855" cy="2198114"/>
          </a:xfrm>
          <a:prstGeom prst="wedgeRectCallout">
            <a:avLst>
              <a:gd name="adj1" fmla="val -63724"/>
              <a:gd name="adj2" fmla="val -621"/>
            </a:avLst>
          </a:prstGeom>
          <a:solidFill>
            <a:srgbClr val="16385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TextBox 10"/>
          <p:cNvSpPr txBox="1"/>
          <p:nvPr/>
        </p:nvSpPr>
        <p:spPr>
          <a:xfrm>
            <a:off x="3845379" y="2134355"/>
            <a:ext cx="529067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500" i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Satisfação completa – fim da angústia.</a:t>
            </a:r>
            <a:endParaRPr lang="pt-BR" sz="2700" i="1" dirty="0" smtClean="0">
              <a:solidFill>
                <a:schemeClr val="bg1">
                  <a:lumMod val="95000"/>
                </a:schemeClr>
              </a:solidFill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42657" y="2907241"/>
            <a:ext cx="529067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500" i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Solução interna.</a:t>
            </a:r>
            <a:endParaRPr lang="pt-BR" sz="2700" i="1" dirty="0" smtClean="0">
              <a:solidFill>
                <a:schemeClr val="bg1">
                  <a:lumMod val="95000"/>
                </a:schemeClr>
              </a:solidFill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48098" y="3378047"/>
            <a:ext cx="529067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500" i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Esperança eterna.</a:t>
            </a:r>
            <a:endParaRPr lang="pt-BR" sz="2700" i="1" dirty="0" smtClean="0">
              <a:solidFill>
                <a:schemeClr val="bg1">
                  <a:lumMod val="95000"/>
                </a:schemeClr>
              </a:solidFill>
              <a:latin typeface="+mj-l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-24492" y="-32634"/>
            <a:ext cx="9168492" cy="447693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TextBox 13"/>
          <p:cNvSpPr txBox="1"/>
          <p:nvPr/>
        </p:nvSpPr>
        <p:spPr>
          <a:xfrm>
            <a:off x="1339049" y="99603"/>
            <a:ext cx="6457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500" u="sng" dirty="0" smtClean="0"/>
              <a:t>Água</a:t>
            </a:r>
            <a:endParaRPr lang="pt-BR" sz="3500" u="sng" dirty="0"/>
          </a:p>
        </p:txBody>
      </p:sp>
      <p:sp>
        <p:nvSpPr>
          <p:cNvPr id="15" name="Rectangle 14"/>
          <p:cNvSpPr/>
          <p:nvPr/>
        </p:nvSpPr>
        <p:spPr>
          <a:xfrm>
            <a:off x="-28467" y="2484531"/>
            <a:ext cx="9144000" cy="861774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500" b="1" dirty="0" smtClean="0">
                <a:solidFill>
                  <a:srgbClr val="C00000"/>
                </a:solidFill>
                <a:latin typeface="+mj-lt"/>
              </a:rPr>
              <a:t>3.5</a:t>
            </a:r>
            <a:r>
              <a:rPr lang="pt-BR" sz="2500" dirty="0" smtClean="0">
                <a:latin typeface="+mj-lt"/>
              </a:rPr>
              <a:t> </a:t>
            </a:r>
            <a:r>
              <a:rPr lang="pt-BR" sz="2500" dirty="0">
                <a:latin typeface="+mj-lt"/>
              </a:rPr>
              <a:t>Respondeu Jesus: Em verdade, em verdade te digo: quem não nascer </a:t>
            </a:r>
            <a:r>
              <a:rPr lang="pt-BR" sz="2500" u="sng" dirty="0">
                <a:solidFill>
                  <a:srgbClr val="C00000"/>
                </a:solidFill>
                <a:latin typeface="+mj-lt"/>
              </a:rPr>
              <a:t>da água e do Espírito </a:t>
            </a:r>
            <a:r>
              <a:rPr lang="pt-BR" sz="2500" dirty="0">
                <a:latin typeface="+mj-lt"/>
              </a:rPr>
              <a:t>não pode entrar no reino de Deus.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07571" y="802909"/>
            <a:ext cx="6457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dirty="0" smtClean="0"/>
              <a:t>Regeneração</a:t>
            </a:r>
            <a:endParaRPr lang="pt-BR" sz="3500" dirty="0"/>
          </a:p>
        </p:txBody>
      </p:sp>
    </p:spTree>
    <p:extLst>
      <p:ext uri="{BB962C8B-B14F-4D97-AF65-F5344CB8AC3E}">
        <p14:creationId xmlns:p14="http://schemas.microsoft.com/office/powerpoint/2010/main" val="12410858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000" dirty="0" smtClean="0">
                <a:solidFill>
                  <a:schemeClr val="tx1"/>
                </a:solidFill>
              </a:rPr>
              <a:t> 6 – Produz acalento para a angústia do coração - </a:t>
            </a:r>
            <a:r>
              <a:rPr lang="pt-BR" sz="2900" dirty="0" smtClean="0">
                <a:solidFill>
                  <a:srgbClr val="C00000"/>
                </a:solidFill>
              </a:rPr>
              <a:t>4.13-15</a:t>
            </a:r>
            <a:r>
              <a:rPr lang="pt-BR" sz="3100" dirty="0" smtClean="0">
                <a:solidFill>
                  <a:schemeClr val="tx1"/>
                </a:solidFill>
              </a:rPr>
              <a:t>.</a:t>
            </a:r>
            <a:endParaRPr lang="pt-BR" sz="31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-7951" y="4444302"/>
            <a:ext cx="9144000" cy="240065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500" b="1" dirty="0" smtClean="0">
                <a:solidFill>
                  <a:srgbClr val="C00000"/>
                </a:solidFill>
                <a:latin typeface="+mj-lt"/>
              </a:rPr>
              <a:t>13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+mj-lt"/>
              </a:rPr>
              <a:t>Afirmou-lhe Jesus: Quem beber desta </a:t>
            </a:r>
            <a:r>
              <a:rPr lang="pt-BR" sz="2500" u="sng" dirty="0" smtClean="0">
                <a:solidFill>
                  <a:srgbClr val="C00000"/>
                </a:solidFill>
                <a:latin typeface="+mj-lt"/>
              </a:rPr>
              <a:t>água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+mj-lt"/>
              </a:rPr>
              <a:t> tornará a ter sede; </a:t>
            </a:r>
          </a:p>
          <a:p>
            <a:r>
              <a:rPr lang="pt-BR" sz="2500" dirty="0" smtClean="0">
                <a:solidFill>
                  <a:srgbClr val="C00000"/>
                </a:solidFill>
              </a:rPr>
              <a:t>14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+mj-lt"/>
              </a:rPr>
              <a:t>aquele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, porém, que beber da </a:t>
            </a:r>
            <a:r>
              <a:rPr lang="pt-BR" sz="2500" u="sng" dirty="0">
                <a:solidFill>
                  <a:srgbClr val="C00000"/>
                </a:solidFill>
                <a:latin typeface="+mj-lt"/>
              </a:rPr>
              <a:t>água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 que eu lhe der nunca mais terá sede; pelo contrário, a água que eu lhe der será nele uma </a:t>
            </a:r>
            <a:r>
              <a:rPr lang="pt-BR" sz="2500" u="sng" dirty="0">
                <a:solidFill>
                  <a:srgbClr val="C00000"/>
                </a:solidFill>
                <a:latin typeface="+mj-lt"/>
              </a:rPr>
              <a:t>fonte a jorrar para a vida eterna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. </a:t>
            </a:r>
            <a:endParaRPr lang="pt-BR" sz="2500" dirty="0" smtClean="0">
              <a:solidFill>
                <a:schemeClr val="bg1">
                  <a:lumMod val="65000"/>
                </a:schemeClr>
              </a:solidFill>
              <a:latin typeface="+mj-lt"/>
            </a:endParaRPr>
          </a:p>
          <a:p>
            <a:r>
              <a:rPr lang="pt-BR" sz="2500" dirty="0" smtClean="0">
                <a:solidFill>
                  <a:srgbClr val="C00000"/>
                </a:solidFill>
              </a:rPr>
              <a:t>15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+mj-lt"/>
              </a:rPr>
              <a:t>Disse-lhe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a mulher: Senhor, dá-me dessa </a:t>
            </a:r>
            <a:r>
              <a:rPr lang="pt-BR" sz="2500" u="sng" dirty="0">
                <a:solidFill>
                  <a:srgbClr val="C00000"/>
                </a:solidFill>
                <a:latin typeface="+mj-lt"/>
              </a:rPr>
              <a:t>água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 para que eu não mais tenha sede, nem precise vir aqui buscá-la.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2514" y="1757522"/>
            <a:ext cx="6457950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dirty="0" smtClean="0"/>
              <a:t>Água de Jacó</a:t>
            </a:r>
          </a:p>
          <a:p>
            <a:r>
              <a:rPr lang="pt-BR" sz="3500" dirty="0"/>
              <a:t>	</a:t>
            </a:r>
            <a:r>
              <a:rPr lang="pt-BR" sz="3500" dirty="0" smtClean="0"/>
              <a:t>  </a:t>
            </a:r>
            <a:r>
              <a:rPr lang="pt-BR" sz="3500" dirty="0" smtClean="0">
                <a:solidFill>
                  <a:srgbClr val="C00000"/>
                </a:solidFill>
              </a:rPr>
              <a:t>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dirty="0" smtClean="0"/>
              <a:t>Água de Jesus</a:t>
            </a:r>
            <a:endParaRPr lang="pt-BR" sz="3500" dirty="0"/>
          </a:p>
        </p:txBody>
      </p:sp>
      <p:sp>
        <p:nvSpPr>
          <p:cNvPr id="9" name="TextBox 8"/>
          <p:cNvSpPr txBox="1"/>
          <p:nvPr/>
        </p:nvSpPr>
        <p:spPr>
          <a:xfrm>
            <a:off x="514350" y="1036864"/>
            <a:ext cx="6457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dirty="0" smtClean="0"/>
              <a:t>Figura natural - angústia</a:t>
            </a:r>
            <a:endParaRPr lang="pt-BR" sz="3500" dirty="0"/>
          </a:p>
        </p:txBody>
      </p:sp>
      <p:sp>
        <p:nvSpPr>
          <p:cNvPr id="4" name="Rectangular Callout 3"/>
          <p:cNvSpPr/>
          <p:nvPr/>
        </p:nvSpPr>
        <p:spPr>
          <a:xfrm>
            <a:off x="3388179" y="130628"/>
            <a:ext cx="5747870" cy="1714501"/>
          </a:xfrm>
          <a:prstGeom prst="wedgeRectCallout">
            <a:avLst>
              <a:gd name="adj1" fmla="val -61230"/>
              <a:gd name="adj2" fmla="val 49887"/>
            </a:avLst>
          </a:prstGeom>
          <a:solidFill>
            <a:srgbClr val="16385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TextBox 5"/>
          <p:cNvSpPr txBox="1"/>
          <p:nvPr/>
        </p:nvSpPr>
        <p:spPr>
          <a:xfrm>
            <a:off x="4098471" y="277586"/>
            <a:ext cx="4122964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700" i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Esperança terrena.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700" i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Solução externa.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700" i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Satisfação temporária.</a:t>
            </a:r>
          </a:p>
        </p:txBody>
      </p:sp>
      <p:sp>
        <p:nvSpPr>
          <p:cNvPr id="10" name="Rectangular Callout 9"/>
          <p:cNvSpPr/>
          <p:nvPr/>
        </p:nvSpPr>
        <p:spPr>
          <a:xfrm>
            <a:off x="3584120" y="1856769"/>
            <a:ext cx="5563855" cy="2198114"/>
          </a:xfrm>
          <a:prstGeom prst="wedgeRectCallout">
            <a:avLst>
              <a:gd name="adj1" fmla="val -63724"/>
              <a:gd name="adj2" fmla="val -621"/>
            </a:avLst>
          </a:prstGeom>
          <a:solidFill>
            <a:srgbClr val="16385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TextBox 10"/>
          <p:cNvSpPr txBox="1"/>
          <p:nvPr/>
        </p:nvSpPr>
        <p:spPr>
          <a:xfrm>
            <a:off x="3845379" y="2134355"/>
            <a:ext cx="529067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500" i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Satisfação completa – fim da angústia.</a:t>
            </a:r>
            <a:endParaRPr lang="pt-BR" sz="2700" i="1" dirty="0" smtClean="0">
              <a:solidFill>
                <a:schemeClr val="bg1">
                  <a:lumMod val="95000"/>
                </a:schemeClr>
              </a:solidFill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42657" y="2907241"/>
            <a:ext cx="529067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500" i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Solução interna.</a:t>
            </a:r>
            <a:endParaRPr lang="pt-BR" sz="2700" i="1" dirty="0" smtClean="0">
              <a:solidFill>
                <a:schemeClr val="bg1">
                  <a:lumMod val="95000"/>
                </a:schemeClr>
              </a:solidFill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48098" y="3378047"/>
            <a:ext cx="529067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500" i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Esperança eterna.</a:t>
            </a:r>
            <a:endParaRPr lang="pt-BR" sz="2700" i="1" dirty="0" smtClean="0">
              <a:solidFill>
                <a:schemeClr val="bg1">
                  <a:lumMod val="95000"/>
                </a:schemeClr>
              </a:solidFill>
              <a:latin typeface="+mj-l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-24492" y="-32634"/>
            <a:ext cx="9168492" cy="447693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TextBox 13"/>
          <p:cNvSpPr txBox="1"/>
          <p:nvPr/>
        </p:nvSpPr>
        <p:spPr>
          <a:xfrm>
            <a:off x="1339049" y="99603"/>
            <a:ext cx="6457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500" u="sng" dirty="0" smtClean="0"/>
              <a:t>Água</a:t>
            </a:r>
            <a:endParaRPr lang="pt-BR" sz="3500" u="sng" dirty="0"/>
          </a:p>
        </p:txBody>
      </p:sp>
      <p:sp>
        <p:nvSpPr>
          <p:cNvPr id="15" name="Rectangle 14"/>
          <p:cNvSpPr/>
          <p:nvPr/>
        </p:nvSpPr>
        <p:spPr>
          <a:xfrm>
            <a:off x="-12139" y="2345739"/>
            <a:ext cx="9144000" cy="2015936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500" b="1" dirty="0" smtClean="0">
                <a:solidFill>
                  <a:srgbClr val="C00000"/>
                </a:solidFill>
                <a:latin typeface="+mj-lt"/>
              </a:rPr>
              <a:t>36.25-26</a:t>
            </a:r>
            <a:r>
              <a:rPr lang="pt-BR" sz="2500" dirty="0" smtClean="0">
                <a:latin typeface="+mj-lt"/>
              </a:rPr>
              <a:t> </a:t>
            </a:r>
            <a:r>
              <a:rPr lang="pt-BR" sz="2500" dirty="0">
                <a:latin typeface="+mj-lt"/>
              </a:rPr>
              <a:t>Então, aspergirei </a:t>
            </a:r>
            <a:r>
              <a:rPr lang="pt-BR" sz="2500" u="sng" dirty="0">
                <a:solidFill>
                  <a:srgbClr val="C00000"/>
                </a:solidFill>
                <a:latin typeface="+mj-lt"/>
              </a:rPr>
              <a:t>água pura </a:t>
            </a:r>
            <a:r>
              <a:rPr lang="pt-BR" sz="2500" dirty="0">
                <a:latin typeface="+mj-lt"/>
              </a:rPr>
              <a:t>sobre vós, e ficareis purificados; de todas as vossas imundícias e de todos os vossos ídolos vos </a:t>
            </a:r>
            <a:r>
              <a:rPr lang="pt-BR" sz="2500" dirty="0" smtClean="0">
                <a:latin typeface="+mj-lt"/>
              </a:rPr>
              <a:t>purificarei.</a:t>
            </a:r>
          </a:p>
          <a:p>
            <a:r>
              <a:rPr lang="pt-BR" sz="2500" dirty="0" smtClean="0">
                <a:latin typeface="+mj-lt"/>
              </a:rPr>
              <a:t>Dar-vos-ei </a:t>
            </a:r>
            <a:r>
              <a:rPr lang="pt-BR" sz="2500" dirty="0">
                <a:latin typeface="+mj-lt"/>
              </a:rPr>
              <a:t>coração novo e porei dentro de vós espírito novo; </a:t>
            </a:r>
            <a:r>
              <a:rPr lang="pt-BR" sz="2500" u="sng" dirty="0">
                <a:solidFill>
                  <a:srgbClr val="C00000"/>
                </a:solidFill>
                <a:latin typeface="+mj-lt"/>
              </a:rPr>
              <a:t>tirarei de vós o coração de pedra </a:t>
            </a:r>
            <a:r>
              <a:rPr lang="pt-BR" sz="2500" dirty="0">
                <a:latin typeface="+mj-lt"/>
              </a:rPr>
              <a:t>e vos darei coração de carne.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07571" y="802909"/>
            <a:ext cx="6457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dirty="0" smtClean="0"/>
              <a:t>Regeneração</a:t>
            </a:r>
            <a:endParaRPr lang="pt-BR" sz="3500" dirty="0"/>
          </a:p>
        </p:txBody>
      </p:sp>
      <p:sp>
        <p:nvSpPr>
          <p:cNvPr id="17" name="TextBox 16"/>
          <p:cNvSpPr txBox="1"/>
          <p:nvPr/>
        </p:nvSpPr>
        <p:spPr>
          <a:xfrm>
            <a:off x="704850" y="1330866"/>
            <a:ext cx="6457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dirty="0" smtClean="0"/>
              <a:t>Libertação da escravidão natural</a:t>
            </a:r>
            <a:endParaRPr lang="pt-BR" sz="3500" dirty="0"/>
          </a:p>
        </p:txBody>
      </p:sp>
    </p:spTree>
    <p:extLst>
      <p:ext uri="{BB962C8B-B14F-4D97-AF65-F5344CB8AC3E}">
        <p14:creationId xmlns:p14="http://schemas.microsoft.com/office/powerpoint/2010/main" val="20714962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000" dirty="0" smtClean="0">
                <a:solidFill>
                  <a:schemeClr val="tx1"/>
                </a:solidFill>
              </a:rPr>
              <a:t> 6 – Produz acalento para a angústia do coração - </a:t>
            </a:r>
            <a:r>
              <a:rPr lang="pt-BR" sz="2900" dirty="0" smtClean="0">
                <a:solidFill>
                  <a:srgbClr val="C00000"/>
                </a:solidFill>
              </a:rPr>
              <a:t>4.13-15</a:t>
            </a:r>
            <a:r>
              <a:rPr lang="pt-BR" sz="3100" dirty="0" smtClean="0">
                <a:solidFill>
                  <a:schemeClr val="tx1"/>
                </a:solidFill>
              </a:rPr>
              <a:t>.</a:t>
            </a:r>
            <a:endParaRPr lang="pt-BR" sz="31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-7951" y="4444302"/>
            <a:ext cx="9144000" cy="240065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500" b="1" dirty="0" smtClean="0">
                <a:solidFill>
                  <a:srgbClr val="C00000"/>
                </a:solidFill>
                <a:latin typeface="+mj-lt"/>
              </a:rPr>
              <a:t>13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+mj-lt"/>
              </a:rPr>
              <a:t>Afirmou-lhe Jesus: Quem beber desta água tornará a ter sede; </a:t>
            </a:r>
          </a:p>
          <a:p>
            <a:r>
              <a:rPr lang="pt-BR" sz="2500" dirty="0" smtClean="0">
                <a:solidFill>
                  <a:srgbClr val="C00000"/>
                </a:solidFill>
              </a:rPr>
              <a:t>14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+mj-lt"/>
              </a:rPr>
              <a:t>aquele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, porém, que beber da água que eu lhe der nunca mais terá sede; pelo contrário, a água que eu lhe der será nele uma fonte a jorrar para a vida eterna. </a:t>
            </a:r>
            <a:endParaRPr lang="pt-BR" sz="2500" dirty="0" smtClean="0">
              <a:solidFill>
                <a:schemeClr val="bg1">
                  <a:lumMod val="65000"/>
                </a:schemeClr>
              </a:solidFill>
              <a:latin typeface="+mj-lt"/>
            </a:endParaRPr>
          </a:p>
          <a:p>
            <a:r>
              <a:rPr lang="pt-BR" sz="2500" dirty="0" smtClean="0">
                <a:solidFill>
                  <a:srgbClr val="C00000"/>
                </a:solidFill>
              </a:rPr>
              <a:t>15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+mj-lt"/>
              </a:rPr>
              <a:t>Disse-lhe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a mulher: Senhor, dá-me dessa água para que eu não mais tenha sede, nem precise vir aqui buscá-la.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2514" y="1757522"/>
            <a:ext cx="6457950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dirty="0" smtClean="0"/>
              <a:t>Água de Jacó</a:t>
            </a:r>
          </a:p>
          <a:p>
            <a:r>
              <a:rPr lang="pt-BR" sz="3500" dirty="0"/>
              <a:t>	</a:t>
            </a:r>
            <a:r>
              <a:rPr lang="pt-BR" sz="3500" dirty="0" smtClean="0"/>
              <a:t>  </a:t>
            </a:r>
            <a:r>
              <a:rPr lang="pt-BR" sz="3500" dirty="0" smtClean="0">
                <a:solidFill>
                  <a:srgbClr val="C00000"/>
                </a:solidFill>
              </a:rPr>
              <a:t>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dirty="0" smtClean="0"/>
              <a:t>Água de Jesus</a:t>
            </a:r>
            <a:endParaRPr lang="pt-BR" sz="3500" dirty="0"/>
          </a:p>
        </p:txBody>
      </p:sp>
      <p:sp>
        <p:nvSpPr>
          <p:cNvPr id="9" name="TextBox 8"/>
          <p:cNvSpPr txBox="1"/>
          <p:nvPr/>
        </p:nvSpPr>
        <p:spPr>
          <a:xfrm>
            <a:off x="514350" y="1036864"/>
            <a:ext cx="6457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dirty="0" smtClean="0"/>
              <a:t>Figura natural - angústia</a:t>
            </a:r>
            <a:endParaRPr lang="pt-BR" sz="3500" dirty="0"/>
          </a:p>
        </p:txBody>
      </p:sp>
      <p:sp>
        <p:nvSpPr>
          <p:cNvPr id="4" name="Rectangular Callout 3"/>
          <p:cNvSpPr/>
          <p:nvPr/>
        </p:nvSpPr>
        <p:spPr>
          <a:xfrm>
            <a:off x="3388179" y="130628"/>
            <a:ext cx="5747870" cy="1714501"/>
          </a:xfrm>
          <a:prstGeom prst="wedgeRectCallout">
            <a:avLst>
              <a:gd name="adj1" fmla="val -61230"/>
              <a:gd name="adj2" fmla="val 49887"/>
            </a:avLst>
          </a:prstGeom>
          <a:solidFill>
            <a:srgbClr val="16385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TextBox 5"/>
          <p:cNvSpPr txBox="1"/>
          <p:nvPr/>
        </p:nvSpPr>
        <p:spPr>
          <a:xfrm>
            <a:off x="4098471" y="277586"/>
            <a:ext cx="4122964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700" i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Esperança terrena.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700" i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Solução externa.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700" i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Satisfação temporária.</a:t>
            </a:r>
          </a:p>
        </p:txBody>
      </p:sp>
      <p:sp>
        <p:nvSpPr>
          <p:cNvPr id="10" name="Rectangular Callout 9"/>
          <p:cNvSpPr/>
          <p:nvPr/>
        </p:nvSpPr>
        <p:spPr>
          <a:xfrm>
            <a:off x="3584120" y="1856769"/>
            <a:ext cx="5563855" cy="2198114"/>
          </a:xfrm>
          <a:prstGeom prst="wedgeRectCallout">
            <a:avLst>
              <a:gd name="adj1" fmla="val -63724"/>
              <a:gd name="adj2" fmla="val -621"/>
            </a:avLst>
          </a:prstGeom>
          <a:solidFill>
            <a:srgbClr val="16385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TextBox 10"/>
          <p:cNvSpPr txBox="1"/>
          <p:nvPr/>
        </p:nvSpPr>
        <p:spPr>
          <a:xfrm>
            <a:off x="3845379" y="2134355"/>
            <a:ext cx="529067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500" i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Satisfação completa – fim da angústia.</a:t>
            </a:r>
            <a:endParaRPr lang="pt-BR" sz="2700" i="1" dirty="0" smtClean="0">
              <a:solidFill>
                <a:schemeClr val="bg1">
                  <a:lumMod val="95000"/>
                </a:schemeClr>
              </a:solidFill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42657" y="2907241"/>
            <a:ext cx="529067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500" i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Solução interna.</a:t>
            </a:r>
            <a:endParaRPr lang="pt-BR" sz="2700" i="1" dirty="0" smtClean="0">
              <a:solidFill>
                <a:schemeClr val="bg1">
                  <a:lumMod val="95000"/>
                </a:schemeClr>
              </a:solidFill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48098" y="3378047"/>
            <a:ext cx="529067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500" i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Esperança eterna.</a:t>
            </a:r>
            <a:endParaRPr lang="pt-BR" sz="2700" i="1" dirty="0" smtClean="0">
              <a:solidFill>
                <a:schemeClr val="bg1">
                  <a:lumMod val="95000"/>
                </a:schemeClr>
              </a:solidFill>
              <a:latin typeface="+mj-l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-24492" y="-32634"/>
            <a:ext cx="9168492" cy="447693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TextBox 13"/>
          <p:cNvSpPr txBox="1"/>
          <p:nvPr/>
        </p:nvSpPr>
        <p:spPr>
          <a:xfrm>
            <a:off x="1339049" y="99603"/>
            <a:ext cx="6457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500" u="sng" dirty="0" smtClean="0"/>
              <a:t>Água</a:t>
            </a:r>
            <a:endParaRPr lang="pt-BR" sz="3500" u="sng" dirty="0"/>
          </a:p>
        </p:txBody>
      </p:sp>
      <p:sp>
        <p:nvSpPr>
          <p:cNvPr id="16" name="TextBox 15"/>
          <p:cNvSpPr txBox="1"/>
          <p:nvPr/>
        </p:nvSpPr>
        <p:spPr>
          <a:xfrm>
            <a:off x="707571" y="802909"/>
            <a:ext cx="6457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dirty="0" smtClean="0"/>
              <a:t>Regeneração</a:t>
            </a:r>
            <a:endParaRPr lang="pt-BR" sz="3500" dirty="0"/>
          </a:p>
        </p:txBody>
      </p:sp>
      <p:sp>
        <p:nvSpPr>
          <p:cNvPr id="17" name="TextBox 16"/>
          <p:cNvSpPr txBox="1"/>
          <p:nvPr/>
        </p:nvSpPr>
        <p:spPr>
          <a:xfrm>
            <a:off x="704850" y="1330866"/>
            <a:ext cx="6457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dirty="0" smtClean="0"/>
              <a:t>Libertação da escravidão natural</a:t>
            </a:r>
            <a:endParaRPr lang="pt-BR" sz="3500" dirty="0"/>
          </a:p>
        </p:txBody>
      </p:sp>
      <p:sp>
        <p:nvSpPr>
          <p:cNvPr id="18" name="TextBox 17"/>
          <p:cNvSpPr txBox="1"/>
          <p:nvPr/>
        </p:nvSpPr>
        <p:spPr>
          <a:xfrm>
            <a:off x="702127" y="1907810"/>
            <a:ext cx="836023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dirty="0" smtClean="0"/>
              <a:t>A água que tira a angústia é o próprio Jesus</a:t>
            </a:r>
            <a:endParaRPr lang="pt-BR" sz="3500" dirty="0"/>
          </a:p>
        </p:txBody>
      </p:sp>
    </p:spTree>
    <p:extLst>
      <p:ext uri="{BB962C8B-B14F-4D97-AF65-F5344CB8AC3E}">
        <p14:creationId xmlns:p14="http://schemas.microsoft.com/office/powerpoint/2010/main" val="6325145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000" dirty="0" smtClean="0">
                <a:solidFill>
                  <a:schemeClr val="tx1"/>
                </a:solidFill>
              </a:rPr>
              <a:t> 6 – Produz acalento para a angústia do coração - </a:t>
            </a:r>
            <a:r>
              <a:rPr lang="pt-BR" sz="2900" dirty="0" smtClean="0">
                <a:solidFill>
                  <a:srgbClr val="C00000"/>
                </a:solidFill>
              </a:rPr>
              <a:t>4.13-15</a:t>
            </a:r>
            <a:r>
              <a:rPr lang="pt-BR" sz="3100" dirty="0" smtClean="0">
                <a:solidFill>
                  <a:schemeClr val="tx1"/>
                </a:solidFill>
              </a:rPr>
              <a:t>.</a:t>
            </a:r>
            <a:endParaRPr lang="pt-BR" sz="31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-7951" y="4444302"/>
            <a:ext cx="9144000" cy="240065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500" b="1" dirty="0" smtClean="0">
                <a:solidFill>
                  <a:srgbClr val="C00000"/>
                </a:solidFill>
                <a:latin typeface="+mj-lt"/>
              </a:rPr>
              <a:t>13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+mj-lt"/>
              </a:rPr>
              <a:t>Afirmou-lhe Jesus: Quem beber desta água tornará a ter sede; </a:t>
            </a:r>
          </a:p>
          <a:p>
            <a:r>
              <a:rPr lang="pt-BR" sz="2500" dirty="0" smtClean="0">
                <a:solidFill>
                  <a:srgbClr val="C00000"/>
                </a:solidFill>
              </a:rPr>
              <a:t>14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+mj-lt"/>
              </a:rPr>
              <a:t>aquele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, porém, que beber da água </a:t>
            </a:r>
            <a:r>
              <a:rPr lang="pt-BR" sz="2500" u="sng" dirty="0">
                <a:solidFill>
                  <a:srgbClr val="C00000"/>
                </a:solidFill>
                <a:latin typeface="+mj-lt"/>
              </a:rPr>
              <a:t>que eu lhe der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nunca mais terá sede; pelo contrário, a água </a:t>
            </a:r>
            <a:r>
              <a:rPr lang="pt-BR" sz="2500" u="sng" dirty="0">
                <a:solidFill>
                  <a:srgbClr val="C00000"/>
                </a:solidFill>
                <a:latin typeface="+mj-lt"/>
              </a:rPr>
              <a:t>que eu lhe der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será nele uma fonte a jorrar para a vida eterna. </a:t>
            </a:r>
            <a:endParaRPr lang="pt-BR" sz="2500" dirty="0" smtClean="0">
              <a:solidFill>
                <a:schemeClr val="bg1">
                  <a:lumMod val="65000"/>
                </a:schemeClr>
              </a:solidFill>
              <a:latin typeface="+mj-lt"/>
            </a:endParaRPr>
          </a:p>
          <a:p>
            <a:r>
              <a:rPr lang="pt-BR" sz="2500" dirty="0" smtClean="0">
                <a:solidFill>
                  <a:srgbClr val="C00000"/>
                </a:solidFill>
              </a:rPr>
              <a:t>15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+mj-lt"/>
              </a:rPr>
              <a:t>Disse-lhe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a mulher: Senhor, dá-me dessa água para que eu não mais tenha sede, nem precise vir aqui buscá-la.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2514" y="1757522"/>
            <a:ext cx="6457950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dirty="0" smtClean="0"/>
              <a:t>Água de Jacó</a:t>
            </a:r>
          </a:p>
          <a:p>
            <a:r>
              <a:rPr lang="pt-BR" sz="3500" dirty="0"/>
              <a:t>	</a:t>
            </a:r>
            <a:r>
              <a:rPr lang="pt-BR" sz="3500" dirty="0" smtClean="0"/>
              <a:t>  </a:t>
            </a:r>
            <a:r>
              <a:rPr lang="pt-BR" sz="3500" dirty="0" smtClean="0">
                <a:solidFill>
                  <a:srgbClr val="C00000"/>
                </a:solidFill>
              </a:rPr>
              <a:t>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dirty="0" smtClean="0"/>
              <a:t>Água de Jesus</a:t>
            </a:r>
            <a:endParaRPr lang="pt-BR" sz="3500" dirty="0"/>
          </a:p>
        </p:txBody>
      </p:sp>
      <p:sp>
        <p:nvSpPr>
          <p:cNvPr id="9" name="TextBox 8"/>
          <p:cNvSpPr txBox="1"/>
          <p:nvPr/>
        </p:nvSpPr>
        <p:spPr>
          <a:xfrm>
            <a:off x="514350" y="1036864"/>
            <a:ext cx="6457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dirty="0" smtClean="0"/>
              <a:t>Figura natural - angústia</a:t>
            </a:r>
            <a:endParaRPr lang="pt-BR" sz="3500" dirty="0"/>
          </a:p>
        </p:txBody>
      </p:sp>
      <p:sp>
        <p:nvSpPr>
          <p:cNvPr id="4" name="Rectangular Callout 3"/>
          <p:cNvSpPr/>
          <p:nvPr/>
        </p:nvSpPr>
        <p:spPr>
          <a:xfrm>
            <a:off x="3388179" y="130628"/>
            <a:ext cx="5747870" cy="1714501"/>
          </a:xfrm>
          <a:prstGeom prst="wedgeRectCallout">
            <a:avLst>
              <a:gd name="adj1" fmla="val -61230"/>
              <a:gd name="adj2" fmla="val 49887"/>
            </a:avLst>
          </a:prstGeom>
          <a:solidFill>
            <a:srgbClr val="16385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TextBox 5"/>
          <p:cNvSpPr txBox="1"/>
          <p:nvPr/>
        </p:nvSpPr>
        <p:spPr>
          <a:xfrm>
            <a:off x="4098471" y="277586"/>
            <a:ext cx="4122964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700" i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Esperança terrena.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700" i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Solução externa.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700" i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Satisfação temporária.</a:t>
            </a:r>
          </a:p>
        </p:txBody>
      </p:sp>
      <p:sp>
        <p:nvSpPr>
          <p:cNvPr id="10" name="Rectangular Callout 9"/>
          <p:cNvSpPr/>
          <p:nvPr/>
        </p:nvSpPr>
        <p:spPr>
          <a:xfrm>
            <a:off x="3584120" y="1856769"/>
            <a:ext cx="5563855" cy="2198114"/>
          </a:xfrm>
          <a:prstGeom prst="wedgeRectCallout">
            <a:avLst>
              <a:gd name="adj1" fmla="val -63724"/>
              <a:gd name="adj2" fmla="val -621"/>
            </a:avLst>
          </a:prstGeom>
          <a:solidFill>
            <a:srgbClr val="16385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TextBox 10"/>
          <p:cNvSpPr txBox="1"/>
          <p:nvPr/>
        </p:nvSpPr>
        <p:spPr>
          <a:xfrm>
            <a:off x="3845379" y="2134355"/>
            <a:ext cx="529067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500" i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Satisfação completa – fim da angústia.</a:t>
            </a:r>
            <a:endParaRPr lang="pt-BR" sz="2700" i="1" dirty="0" smtClean="0">
              <a:solidFill>
                <a:schemeClr val="bg1">
                  <a:lumMod val="95000"/>
                </a:schemeClr>
              </a:solidFill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42657" y="2907241"/>
            <a:ext cx="529067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500" i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Solução interna.</a:t>
            </a:r>
            <a:endParaRPr lang="pt-BR" sz="2700" i="1" dirty="0" smtClean="0">
              <a:solidFill>
                <a:schemeClr val="bg1">
                  <a:lumMod val="95000"/>
                </a:schemeClr>
              </a:solidFill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48098" y="3378047"/>
            <a:ext cx="529067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500" i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Esperança eterna.</a:t>
            </a:r>
            <a:endParaRPr lang="pt-BR" sz="2700" i="1" dirty="0" smtClean="0">
              <a:solidFill>
                <a:schemeClr val="bg1">
                  <a:lumMod val="95000"/>
                </a:schemeClr>
              </a:solidFill>
              <a:latin typeface="+mj-l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-24492" y="-32634"/>
            <a:ext cx="9168492" cy="447693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TextBox 13"/>
          <p:cNvSpPr txBox="1"/>
          <p:nvPr/>
        </p:nvSpPr>
        <p:spPr>
          <a:xfrm>
            <a:off x="1339049" y="99603"/>
            <a:ext cx="6457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500" u="sng" dirty="0" smtClean="0"/>
              <a:t>Água</a:t>
            </a:r>
            <a:endParaRPr lang="pt-BR" sz="3500" u="sng" dirty="0"/>
          </a:p>
        </p:txBody>
      </p:sp>
      <p:sp>
        <p:nvSpPr>
          <p:cNvPr id="16" name="TextBox 15"/>
          <p:cNvSpPr txBox="1"/>
          <p:nvPr/>
        </p:nvSpPr>
        <p:spPr>
          <a:xfrm>
            <a:off x="707571" y="802909"/>
            <a:ext cx="6457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dirty="0" smtClean="0"/>
              <a:t>Regeneração</a:t>
            </a:r>
            <a:endParaRPr lang="pt-BR" sz="3500" dirty="0"/>
          </a:p>
        </p:txBody>
      </p:sp>
      <p:sp>
        <p:nvSpPr>
          <p:cNvPr id="17" name="TextBox 16"/>
          <p:cNvSpPr txBox="1"/>
          <p:nvPr/>
        </p:nvSpPr>
        <p:spPr>
          <a:xfrm>
            <a:off x="704850" y="1330866"/>
            <a:ext cx="6457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dirty="0" smtClean="0"/>
              <a:t>Libertação da escravidão natural</a:t>
            </a:r>
            <a:endParaRPr lang="pt-BR" sz="3500" dirty="0"/>
          </a:p>
        </p:txBody>
      </p:sp>
      <p:sp>
        <p:nvSpPr>
          <p:cNvPr id="18" name="TextBox 17"/>
          <p:cNvSpPr txBox="1"/>
          <p:nvPr/>
        </p:nvSpPr>
        <p:spPr>
          <a:xfrm>
            <a:off x="702127" y="1907810"/>
            <a:ext cx="836023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dirty="0" smtClean="0"/>
              <a:t>A água que tira a angústia é o próprio Jesus</a:t>
            </a:r>
            <a:endParaRPr lang="pt-BR" sz="3500" dirty="0"/>
          </a:p>
        </p:txBody>
      </p:sp>
      <p:sp>
        <p:nvSpPr>
          <p:cNvPr id="19" name="Rectangle 18"/>
          <p:cNvSpPr/>
          <p:nvPr/>
        </p:nvSpPr>
        <p:spPr>
          <a:xfrm>
            <a:off x="-12139" y="3491942"/>
            <a:ext cx="9144000" cy="861774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500" b="1" dirty="0" smtClean="0">
                <a:solidFill>
                  <a:srgbClr val="C00000"/>
                </a:solidFill>
                <a:latin typeface="+mj-lt"/>
              </a:rPr>
              <a:t>10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+mj-lt"/>
              </a:rPr>
              <a:t>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Replicou-lhe Jesus: Se conheceras o </a:t>
            </a:r>
            <a:r>
              <a:rPr lang="pt-BR" sz="2500" u="sng" dirty="0">
                <a:solidFill>
                  <a:srgbClr val="C00000"/>
                </a:solidFill>
                <a:latin typeface="+mj-lt"/>
              </a:rPr>
              <a:t>dom de Deus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 e </a:t>
            </a:r>
            <a:r>
              <a:rPr lang="pt-BR" sz="2500" u="sng" dirty="0">
                <a:solidFill>
                  <a:srgbClr val="C00000"/>
                </a:solidFill>
                <a:latin typeface="+mj-lt"/>
              </a:rPr>
              <a:t>quem é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 o que te pede: dá-me de beber, tu lhe pedirias, </a:t>
            </a:r>
            <a:r>
              <a:rPr lang="pt-BR" sz="2500" u="sng" dirty="0">
                <a:solidFill>
                  <a:srgbClr val="C00000"/>
                </a:solidFill>
                <a:latin typeface="+mj-lt"/>
              </a:rPr>
              <a:t>e ele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 te daria </a:t>
            </a:r>
            <a:r>
              <a:rPr lang="pt-BR" sz="2500" u="sng" dirty="0">
                <a:solidFill>
                  <a:srgbClr val="C00000"/>
                </a:solidFill>
                <a:latin typeface="+mj-lt"/>
              </a:rPr>
              <a:t>água viva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+mj-lt"/>
              </a:rPr>
              <a:t>.</a:t>
            </a:r>
            <a:endParaRPr lang="pt-BR" sz="2500" dirty="0">
              <a:solidFill>
                <a:schemeClr val="bg1">
                  <a:lumMod val="6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508903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000" dirty="0" smtClean="0">
                <a:solidFill>
                  <a:schemeClr val="tx1"/>
                </a:solidFill>
              </a:rPr>
              <a:t> 6 – Produz acalento para a angústia do coração - </a:t>
            </a:r>
            <a:r>
              <a:rPr lang="pt-BR" sz="2900" dirty="0" smtClean="0">
                <a:solidFill>
                  <a:srgbClr val="C00000"/>
                </a:solidFill>
              </a:rPr>
              <a:t>4.13-15</a:t>
            </a:r>
            <a:r>
              <a:rPr lang="pt-BR" sz="3100" dirty="0" smtClean="0">
                <a:solidFill>
                  <a:schemeClr val="tx1"/>
                </a:solidFill>
              </a:rPr>
              <a:t>.</a:t>
            </a:r>
            <a:endParaRPr lang="pt-BR" sz="31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-7951" y="4444302"/>
            <a:ext cx="9144000" cy="240065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500" b="1" dirty="0" smtClean="0">
                <a:solidFill>
                  <a:srgbClr val="C00000"/>
                </a:solidFill>
                <a:latin typeface="+mj-lt"/>
              </a:rPr>
              <a:t>13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+mj-lt"/>
              </a:rPr>
              <a:t>Afirmou-lhe Jesus: Quem beber desta água tornará a ter sede; </a:t>
            </a:r>
          </a:p>
          <a:p>
            <a:r>
              <a:rPr lang="pt-BR" sz="2500" dirty="0" smtClean="0">
                <a:solidFill>
                  <a:srgbClr val="C00000"/>
                </a:solidFill>
              </a:rPr>
              <a:t>14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+mj-lt"/>
              </a:rPr>
              <a:t>aquele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, porém, que beber da água </a:t>
            </a:r>
            <a:r>
              <a:rPr lang="pt-BR" sz="2500" u="sng" dirty="0">
                <a:solidFill>
                  <a:srgbClr val="C00000"/>
                </a:solidFill>
                <a:latin typeface="+mj-lt"/>
              </a:rPr>
              <a:t>que eu lhe der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nunca mais terá sede; pelo contrário, a água </a:t>
            </a:r>
            <a:r>
              <a:rPr lang="pt-BR" sz="2500" u="sng" dirty="0">
                <a:solidFill>
                  <a:srgbClr val="C00000"/>
                </a:solidFill>
                <a:latin typeface="+mj-lt"/>
              </a:rPr>
              <a:t>que eu lhe der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será nele uma fonte a jorrar para a vida eterna. </a:t>
            </a:r>
            <a:endParaRPr lang="pt-BR" sz="2500" dirty="0" smtClean="0">
              <a:solidFill>
                <a:schemeClr val="bg1">
                  <a:lumMod val="65000"/>
                </a:schemeClr>
              </a:solidFill>
              <a:latin typeface="+mj-lt"/>
            </a:endParaRPr>
          </a:p>
          <a:p>
            <a:r>
              <a:rPr lang="pt-BR" sz="2500" dirty="0" smtClean="0">
                <a:solidFill>
                  <a:srgbClr val="C00000"/>
                </a:solidFill>
              </a:rPr>
              <a:t>15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+mj-lt"/>
              </a:rPr>
              <a:t>Disse-lhe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a mulher: Senhor, dá-me dessa água para que eu não mais tenha sede, nem precise vir aqui buscá-la.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2514" y="1757522"/>
            <a:ext cx="6457950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dirty="0" smtClean="0"/>
              <a:t>Água de Jacó</a:t>
            </a:r>
          </a:p>
          <a:p>
            <a:r>
              <a:rPr lang="pt-BR" sz="3500" dirty="0"/>
              <a:t>	</a:t>
            </a:r>
            <a:r>
              <a:rPr lang="pt-BR" sz="3500" dirty="0" smtClean="0"/>
              <a:t>  </a:t>
            </a:r>
            <a:r>
              <a:rPr lang="pt-BR" sz="3500" dirty="0" smtClean="0">
                <a:solidFill>
                  <a:srgbClr val="C00000"/>
                </a:solidFill>
              </a:rPr>
              <a:t>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dirty="0" smtClean="0"/>
              <a:t>Água de Jesus</a:t>
            </a:r>
            <a:endParaRPr lang="pt-BR" sz="3500" dirty="0"/>
          </a:p>
        </p:txBody>
      </p:sp>
      <p:sp>
        <p:nvSpPr>
          <p:cNvPr id="9" name="TextBox 8"/>
          <p:cNvSpPr txBox="1"/>
          <p:nvPr/>
        </p:nvSpPr>
        <p:spPr>
          <a:xfrm>
            <a:off x="514350" y="1036864"/>
            <a:ext cx="6457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dirty="0" smtClean="0"/>
              <a:t>Figura natural - angústia</a:t>
            </a:r>
            <a:endParaRPr lang="pt-BR" sz="3500" dirty="0"/>
          </a:p>
        </p:txBody>
      </p:sp>
      <p:sp>
        <p:nvSpPr>
          <p:cNvPr id="4" name="Rectangular Callout 3"/>
          <p:cNvSpPr/>
          <p:nvPr/>
        </p:nvSpPr>
        <p:spPr>
          <a:xfrm>
            <a:off x="3388179" y="130628"/>
            <a:ext cx="5747870" cy="1714501"/>
          </a:xfrm>
          <a:prstGeom prst="wedgeRectCallout">
            <a:avLst>
              <a:gd name="adj1" fmla="val -61230"/>
              <a:gd name="adj2" fmla="val 49887"/>
            </a:avLst>
          </a:prstGeom>
          <a:solidFill>
            <a:srgbClr val="16385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TextBox 5"/>
          <p:cNvSpPr txBox="1"/>
          <p:nvPr/>
        </p:nvSpPr>
        <p:spPr>
          <a:xfrm>
            <a:off x="4098471" y="277586"/>
            <a:ext cx="4122964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700" i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Esperança terrena.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700" i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Solução externa.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700" i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Satisfação temporária.</a:t>
            </a:r>
          </a:p>
        </p:txBody>
      </p:sp>
      <p:sp>
        <p:nvSpPr>
          <p:cNvPr id="10" name="Rectangular Callout 9"/>
          <p:cNvSpPr/>
          <p:nvPr/>
        </p:nvSpPr>
        <p:spPr>
          <a:xfrm>
            <a:off x="3584120" y="1856769"/>
            <a:ext cx="5563855" cy="2198114"/>
          </a:xfrm>
          <a:prstGeom prst="wedgeRectCallout">
            <a:avLst>
              <a:gd name="adj1" fmla="val -63724"/>
              <a:gd name="adj2" fmla="val -621"/>
            </a:avLst>
          </a:prstGeom>
          <a:solidFill>
            <a:srgbClr val="16385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TextBox 10"/>
          <p:cNvSpPr txBox="1"/>
          <p:nvPr/>
        </p:nvSpPr>
        <p:spPr>
          <a:xfrm>
            <a:off x="3845379" y="2134355"/>
            <a:ext cx="529067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500" i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Satisfação completa – fim da angústia.</a:t>
            </a:r>
            <a:endParaRPr lang="pt-BR" sz="2700" i="1" dirty="0" smtClean="0">
              <a:solidFill>
                <a:schemeClr val="bg1">
                  <a:lumMod val="95000"/>
                </a:schemeClr>
              </a:solidFill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42657" y="2907241"/>
            <a:ext cx="529067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500" i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Solução interna.</a:t>
            </a:r>
            <a:endParaRPr lang="pt-BR" sz="2700" i="1" dirty="0" smtClean="0">
              <a:solidFill>
                <a:schemeClr val="bg1">
                  <a:lumMod val="95000"/>
                </a:schemeClr>
              </a:solidFill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48098" y="3378047"/>
            <a:ext cx="529067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500" i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Esperança eterna.</a:t>
            </a:r>
            <a:endParaRPr lang="pt-BR" sz="2700" i="1" dirty="0" smtClean="0">
              <a:solidFill>
                <a:schemeClr val="bg1">
                  <a:lumMod val="95000"/>
                </a:schemeClr>
              </a:solidFill>
              <a:latin typeface="+mj-l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-24492" y="-32634"/>
            <a:ext cx="9168492" cy="447693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TextBox 13"/>
          <p:cNvSpPr txBox="1"/>
          <p:nvPr/>
        </p:nvSpPr>
        <p:spPr>
          <a:xfrm>
            <a:off x="1339049" y="99603"/>
            <a:ext cx="6457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500" u="sng" dirty="0" smtClean="0"/>
              <a:t>Água</a:t>
            </a:r>
            <a:endParaRPr lang="pt-BR" sz="3500" u="sng" dirty="0"/>
          </a:p>
        </p:txBody>
      </p:sp>
      <p:sp>
        <p:nvSpPr>
          <p:cNvPr id="16" name="TextBox 15"/>
          <p:cNvSpPr txBox="1"/>
          <p:nvPr/>
        </p:nvSpPr>
        <p:spPr>
          <a:xfrm>
            <a:off x="707571" y="802909"/>
            <a:ext cx="6457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dirty="0" smtClean="0"/>
              <a:t>Regeneração</a:t>
            </a:r>
            <a:endParaRPr lang="pt-BR" sz="3500" dirty="0"/>
          </a:p>
        </p:txBody>
      </p:sp>
      <p:sp>
        <p:nvSpPr>
          <p:cNvPr id="17" name="TextBox 16"/>
          <p:cNvSpPr txBox="1"/>
          <p:nvPr/>
        </p:nvSpPr>
        <p:spPr>
          <a:xfrm>
            <a:off x="704850" y="1330866"/>
            <a:ext cx="6457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dirty="0" smtClean="0"/>
              <a:t>Libertação da escravidão natural</a:t>
            </a:r>
            <a:endParaRPr lang="pt-BR" sz="3500" dirty="0"/>
          </a:p>
        </p:txBody>
      </p:sp>
      <p:sp>
        <p:nvSpPr>
          <p:cNvPr id="18" name="TextBox 17"/>
          <p:cNvSpPr txBox="1"/>
          <p:nvPr/>
        </p:nvSpPr>
        <p:spPr>
          <a:xfrm>
            <a:off x="702127" y="1907810"/>
            <a:ext cx="836023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dirty="0" smtClean="0"/>
              <a:t>A água que tira a angústia é o próprio Jesus</a:t>
            </a:r>
            <a:endParaRPr lang="pt-BR" sz="3500" dirty="0"/>
          </a:p>
        </p:txBody>
      </p:sp>
      <p:sp>
        <p:nvSpPr>
          <p:cNvPr id="20" name="Rectangle 19"/>
          <p:cNvSpPr/>
          <p:nvPr/>
        </p:nvSpPr>
        <p:spPr>
          <a:xfrm>
            <a:off x="-12139" y="3491942"/>
            <a:ext cx="9144000" cy="861774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500" b="1" dirty="0" smtClean="0">
                <a:solidFill>
                  <a:srgbClr val="C00000"/>
                </a:solidFill>
                <a:latin typeface="+mj-lt"/>
              </a:rPr>
              <a:t>Jo 7.38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+mj-lt"/>
              </a:rPr>
              <a:t> </a:t>
            </a:r>
            <a:r>
              <a:rPr lang="pt-BR" sz="2500" dirty="0">
                <a:latin typeface="+mj-lt"/>
              </a:rPr>
              <a:t>Quem </a:t>
            </a:r>
            <a:r>
              <a:rPr lang="pt-BR" sz="2500" u="sng" dirty="0">
                <a:solidFill>
                  <a:srgbClr val="C00000"/>
                </a:solidFill>
                <a:latin typeface="+mj-lt"/>
              </a:rPr>
              <a:t>crer em mim</a:t>
            </a:r>
            <a:r>
              <a:rPr lang="pt-BR" sz="2500" dirty="0">
                <a:latin typeface="+mj-lt"/>
              </a:rPr>
              <a:t>, como diz a Escritura, do seu interior </a:t>
            </a:r>
            <a:r>
              <a:rPr lang="pt-BR" sz="2500" u="sng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fluirão rios de água viva</a:t>
            </a:r>
            <a:r>
              <a:rPr lang="pt-BR" sz="2500" dirty="0">
                <a:latin typeface="+mj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153997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000" dirty="0" smtClean="0">
                <a:solidFill>
                  <a:schemeClr val="tx1"/>
                </a:solidFill>
              </a:rPr>
              <a:t> 6 – Produz acalento para a angústia do coração - </a:t>
            </a:r>
            <a:r>
              <a:rPr lang="pt-BR" sz="2900" dirty="0" smtClean="0">
                <a:solidFill>
                  <a:srgbClr val="C00000"/>
                </a:solidFill>
              </a:rPr>
              <a:t>4.13-15</a:t>
            </a:r>
            <a:r>
              <a:rPr lang="pt-BR" sz="3100" dirty="0" smtClean="0">
                <a:solidFill>
                  <a:schemeClr val="tx1"/>
                </a:solidFill>
              </a:rPr>
              <a:t>.</a:t>
            </a:r>
            <a:endParaRPr lang="pt-BR" sz="31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-7951" y="4444302"/>
            <a:ext cx="9144000" cy="240065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500" b="1" dirty="0" smtClean="0">
                <a:solidFill>
                  <a:srgbClr val="C00000"/>
                </a:solidFill>
                <a:latin typeface="+mj-lt"/>
              </a:rPr>
              <a:t>13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+mj-lt"/>
              </a:rPr>
              <a:t>Afirmou-lhe Jesus: Quem beber desta água tornará a ter sede; </a:t>
            </a:r>
          </a:p>
          <a:p>
            <a:r>
              <a:rPr lang="pt-BR" sz="2500" dirty="0" smtClean="0">
                <a:solidFill>
                  <a:srgbClr val="C00000"/>
                </a:solidFill>
              </a:rPr>
              <a:t>14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+mj-lt"/>
              </a:rPr>
              <a:t>aquele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, porém, que beber da água </a:t>
            </a:r>
            <a:r>
              <a:rPr lang="pt-BR" sz="2500" u="sng" dirty="0">
                <a:solidFill>
                  <a:srgbClr val="C00000"/>
                </a:solidFill>
                <a:latin typeface="+mj-lt"/>
              </a:rPr>
              <a:t>que eu lhe der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nunca mais terá sede; pelo contrário, a água </a:t>
            </a:r>
            <a:r>
              <a:rPr lang="pt-BR" sz="2500" u="sng" dirty="0">
                <a:solidFill>
                  <a:srgbClr val="C00000"/>
                </a:solidFill>
                <a:latin typeface="+mj-lt"/>
              </a:rPr>
              <a:t>que eu lhe der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será nele uma fonte a jorrar para a vida eterna. </a:t>
            </a:r>
            <a:endParaRPr lang="pt-BR" sz="2500" dirty="0" smtClean="0">
              <a:solidFill>
                <a:schemeClr val="bg1">
                  <a:lumMod val="65000"/>
                </a:schemeClr>
              </a:solidFill>
              <a:latin typeface="+mj-lt"/>
            </a:endParaRPr>
          </a:p>
          <a:p>
            <a:r>
              <a:rPr lang="pt-BR" sz="2500" dirty="0" smtClean="0">
                <a:solidFill>
                  <a:srgbClr val="C00000"/>
                </a:solidFill>
              </a:rPr>
              <a:t>15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+mj-lt"/>
              </a:rPr>
              <a:t>Disse-lhe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a mulher: Senhor, dá-me dessa água para que eu não mais tenha sede, nem precise vir aqui buscá-la.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2514" y="1757522"/>
            <a:ext cx="6457950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dirty="0" smtClean="0"/>
              <a:t>Água de Jacó</a:t>
            </a:r>
          </a:p>
          <a:p>
            <a:r>
              <a:rPr lang="pt-BR" sz="3500" dirty="0"/>
              <a:t>	</a:t>
            </a:r>
            <a:r>
              <a:rPr lang="pt-BR" sz="3500" dirty="0" smtClean="0"/>
              <a:t>  </a:t>
            </a:r>
            <a:r>
              <a:rPr lang="pt-BR" sz="3500" dirty="0" smtClean="0">
                <a:solidFill>
                  <a:srgbClr val="C00000"/>
                </a:solidFill>
              </a:rPr>
              <a:t>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dirty="0" smtClean="0"/>
              <a:t>Água de Jesus</a:t>
            </a:r>
            <a:endParaRPr lang="pt-BR" sz="3500" dirty="0"/>
          </a:p>
        </p:txBody>
      </p:sp>
      <p:sp>
        <p:nvSpPr>
          <p:cNvPr id="9" name="TextBox 8"/>
          <p:cNvSpPr txBox="1"/>
          <p:nvPr/>
        </p:nvSpPr>
        <p:spPr>
          <a:xfrm>
            <a:off x="514350" y="1036864"/>
            <a:ext cx="6457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dirty="0" smtClean="0"/>
              <a:t>Figura natural - angústia</a:t>
            </a:r>
            <a:endParaRPr lang="pt-BR" sz="3500" dirty="0"/>
          </a:p>
        </p:txBody>
      </p:sp>
      <p:sp>
        <p:nvSpPr>
          <p:cNvPr id="4" name="Rectangular Callout 3"/>
          <p:cNvSpPr/>
          <p:nvPr/>
        </p:nvSpPr>
        <p:spPr>
          <a:xfrm>
            <a:off x="3388179" y="130628"/>
            <a:ext cx="5747870" cy="1714501"/>
          </a:xfrm>
          <a:prstGeom prst="wedgeRectCallout">
            <a:avLst>
              <a:gd name="adj1" fmla="val -61230"/>
              <a:gd name="adj2" fmla="val 49887"/>
            </a:avLst>
          </a:prstGeom>
          <a:solidFill>
            <a:srgbClr val="16385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TextBox 5"/>
          <p:cNvSpPr txBox="1"/>
          <p:nvPr/>
        </p:nvSpPr>
        <p:spPr>
          <a:xfrm>
            <a:off x="4098471" y="277586"/>
            <a:ext cx="4122964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700" i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Esperança terrena.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700" i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Solução externa.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700" i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Satisfação temporária.</a:t>
            </a:r>
          </a:p>
        </p:txBody>
      </p:sp>
      <p:sp>
        <p:nvSpPr>
          <p:cNvPr id="10" name="Rectangular Callout 9"/>
          <p:cNvSpPr/>
          <p:nvPr/>
        </p:nvSpPr>
        <p:spPr>
          <a:xfrm>
            <a:off x="3584120" y="1856769"/>
            <a:ext cx="5563855" cy="2198114"/>
          </a:xfrm>
          <a:prstGeom prst="wedgeRectCallout">
            <a:avLst>
              <a:gd name="adj1" fmla="val -63724"/>
              <a:gd name="adj2" fmla="val -621"/>
            </a:avLst>
          </a:prstGeom>
          <a:solidFill>
            <a:srgbClr val="16385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TextBox 10"/>
          <p:cNvSpPr txBox="1"/>
          <p:nvPr/>
        </p:nvSpPr>
        <p:spPr>
          <a:xfrm>
            <a:off x="3845379" y="2134355"/>
            <a:ext cx="529067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500" i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Satisfação completa – fim da angústia.</a:t>
            </a:r>
            <a:endParaRPr lang="pt-BR" sz="2700" i="1" dirty="0" smtClean="0">
              <a:solidFill>
                <a:schemeClr val="bg1">
                  <a:lumMod val="95000"/>
                </a:schemeClr>
              </a:solidFill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42657" y="2907241"/>
            <a:ext cx="529067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500" i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Solução interna.</a:t>
            </a:r>
            <a:endParaRPr lang="pt-BR" sz="2700" i="1" dirty="0" smtClean="0">
              <a:solidFill>
                <a:schemeClr val="bg1">
                  <a:lumMod val="95000"/>
                </a:schemeClr>
              </a:solidFill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48098" y="3378047"/>
            <a:ext cx="529067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500" i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Esperança eterna.</a:t>
            </a:r>
            <a:endParaRPr lang="pt-BR" sz="2700" i="1" dirty="0" smtClean="0">
              <a:solidFill>
                <a:schemeClr val="bg1">
                  <a:lumMod val="95000"/>
                </a:schemeClr>
              </a:solidFill>
              <a:latin typeface="+mj-l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-24492" y="-32634"/>
            <a:ext cx="9168492" cy="447693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TextBox 13"/>
          <p:cNvSpPr txBox="1"/>
          <p:nvPr/>
        </p:nvSpPr>
        <p:spPr>
          <a:xfrm>
            <a:off x="1339049" y="99603"/>
            <a:ext cx="6457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500" u="sng" dirty="0" smtClean="0"/>
              <a:t>Água</a:t>
            </a:r>
            <a:endParaRPr lang="pt-BR" sz="3500" u="sng" dirty="0"/>
          </a:p>
        </p:txBody>
      </p:sp>
      <p:sp>
        <p:nvSpPr>
          <p:cNvPr id="16" name="TextBox 15"/>
          <p:cNvSpPr txBox="1"/>
          <p:nvPr/>
        </p:nvSpPr>
        <p:spPr>
          <a:xfrm>
            <a:off x="707571" y="802909"/>
            <a:ext cx="6457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dirty="0" smtClean="0"/>
              <a:t>Regeneração</a:t>
            </a:r>
            <a:endParaRPr lang="pt-BR" sz="3500" dirty="0"/>
          </a:p>
        </p:txBody>
      </p:sp>
      <p:sp>
        <p:nvSpPr>
          <p:cNvPr id="17" name="TextBox 16"/>
          <p:cNvSpPr txBox="1"/>
          <p:nvPr/>
        </p:nvSpPr>
        <p:spPr>
          <a:xfrm>
            <a:off x="704850" y="1330866"/>
            <a:ext cx="6457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dirty="0" smtClean="0"/>
              <a:t>Libertação da escravidão natural</a:t>
            </a:r>
            <a:endParaRPr lang="pt-BR" sz="3500" dirty="0"/>
          </a:p>
        </p:txBody>
      </p:sp>
      <p:sp>
        <p:nvSpPr>
          <p:cNvPr id="18" name="TextBox 17"/>
          <p:cNvSpPr txBox="1"/>
          <p:nvPr/>
        </p:nvSpPr>
        <p:spPr>
          <a:xfrm>
            <a:off x="702127" y="1907810"/>
            <a:ext cx="836023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dirty="0" smtClean="0"/>
              <a:t>A água que tira a angústia é o próprio Jesus</a:t>
            </a:r>
            <a:endParaRPr lang="pt-BR" sz="3500" dirty="0"/>
          </a:p>
        </p:txBody>
      </p:sp>
      <p:sp>
        <p:nvSpPr>
          <p:cNvPr id="20" name="Rectangle 19"/>
          <p:cNvSpPr/>
          <p:nvPr/>
        </p:nvSpPr>
        <p:spPr>
          <a:xfrm>
            <a:off x="-3975" y="2927194"/>
            <a:ext cx="9144000" cy="1246495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500" b="1" dirty="0" smtClean="0">
                <a:solidFill>
                  <a:srgbClr val="C00000"/>
                </a:solidFill>
                <a:latin typeface="+mj-lt"/>
              </a:rPr>
              <a:t>Ap 7.17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+mj-lt"/>
              </a:rPr>
              <a:t> </a:t>
            </a:r>
            <a:r>
              <a:rPr lang="pt-BR" sz="2500" dirty="0">
                <a:latin typeface="+mj-lt"/>
              </a:rPr>
              <a:t>pois o </a:t>
            </a:r>
            <a:r>
              <a:rPr lang="pt-BR" sz="2500" u="sng" dirty="0">
                <a:solidFill>
                  <a:srgbClr val="C00000"/>
                </a:solidFill>
                <a:latin typeface="+mj-lt"/>
              </a:rPr>
              <a:t>Cordeiro</a:t>
            </a:r>
            <a:r>
              <a:rPr lang="pt-BR" sz="2500" dirty="0">
                <a:latin typeface="+mj-lt"/>
              </a:rPr>
              <a:t> que se encontra no meio do trono os apascentará e </a:t>
            </a:r>
            <a:r>
              <a:rPr lang="pt-BR" sz="2500" u="sng" dirty="0">
                <a:solidFill>
                  <a:srgbClr val="C00000"/>
                </a:solidFill>
                <a:latin typeface="+mj-lt"/>
              </a:rPr>
              <a:t>os guiará para as fontes da água da vida</a:t>
            </a:r>
            <a:r>
              <a:rPr lang="pt-BR" sz="2500" dirty="0">
                <a:latin typeface="+mj-lt"/>
              </a:rPr>
              <a:t>. E Deus lhes </a:t>
            </a:r>
            <a:r>
              <a:rPr lang="pt-BR" sz="2500" u="sng" dirty="0">
                <a:solidFill>
                  <a:srgbClr val="0070C0"/>
                </a:solidFill>
                <a:latin typeface="+mj-lt"/>
              </a:rPr>
              <a:t>enxugará dos olhos toda lágrima</a:t>
            </a:r>
            <a:r>
              <a:rPr lang="pt-BR" sz="2500" dirty="0">
                <a:latin typeface="+mj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954061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000" dirty="0" smtClean="0">
                <a:solidFill>
                  <a:schemeClr val="tx1"/>
                </a:solidFill>
              </a:rPr>
              <a:t> 6 – Produz acalento para a angústia do coração - </a:t>
            </a:r>
            <a:r>
              <a:rPr lang="pt-BR" sz="2900" dirty="0" smtClean="0">
                <a:solidFill>
                  <a:srgbClr val="C00000"/>
                </a:solidFill>
              </a:rPr>
              <a:t>4.13-15</a:t>
            </a:r>
            <a:r>
              <a:rPr lang="pt-BR" sz="3100" dirty="0" smtClean="0">
                <a:solidFill>
                  <a:schemeClr val="tx1"/>
                </a:solidFill>
              </a:rPr>
              <a:t>.</a:t>
            </a:r>
            <a:endParaRPr lang="pt-BR" sz="31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-7951" y="4444302"/>
            <a:ext cx="9144000" cy="240065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500" b="1" dirty="0" smtClean="0">
                <a:solidFill>
                  <a:srgbClr val="C00000"/>
                </a:solidFill>
                <a:latin typeface="+mj-lt"/>
              </a:rPr>
              <a:t>13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+mj-lt"/>
              </a:rPr>
              <a:t>Afirmou-lhe Jesus: Quem beber desta água tornará a ter sede; </a:t>
            </a:r>
          </a:p>
          <a:p>
            <a:r>
              <a:rPr lang="pt-BR" sz="2500" dirty="0" smtClean="0">
                <a:solidFill>
                  <a:srgbClr val="C00000"/>
                </a:solidFill>
              </a:rPr>
              <a:t>14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+mj-lt"/>
              </a:rPr>
              <a:t>aquele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, porém, que beber da água </a:t>
            </a:r>
            <a:r>
              <a:rPr lang="pt-BR" sz="2500" u="sng" dirty="0">
                <a:solidFill>
                  <a:srgbClr val="C00000"/>
                </a:solidFill>
                <a:latin typeface="+mj-lt"/>
              </a:rPr>
              <a:t>que eu lhe der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nunca mais terá sede; pelo contrário, a água </a:t>
            </a:r>
            <a:r>
              <a:rPr lang="pt-BR" sz="2500" u="sng" dirty="0">
                <a:solidFill>
                  <a:srgbClr val="C00000"/>
                </a:solidFill>
                <a:latin typeface="+mj-lt"/>
              </a:rPr>
              <a:t>que eu lhe der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será nele uma fonte a jorrar para a vida eterna. </a:t>
            </a:r>
            <a:endParaRPr lang="pt-BR" sz="2500" dirty="0" smtClean="0">
              <a:solidFill>
                <a:schemeClr val="bg1">
                  <a:lumMod val="65000"/>
                </a:schemeClr>
              </a:solidFill>
              <a:latin typeface="+mj-lt"/>
            </a:endParaRPr>
          </a:p>
          <a:p>
            <a:r>
              <a:rPr lang="pt-BR" sz="2500" dirty="0" smtClean="0">
                <a:solidFill>
                  <a:srgbClr val="C00000"/>
                </a:solidFill>
              </a:rPr>
              <a:t>15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+mj-lt"/>
              </a:rPr>
              <a:t>Disse-lhe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a mulher: Senhor, dá-me dessa água para que eu não mais tenha sede, nem precise vir aqui buscá-la.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2514" y="1757522"/>
            <a:ext cx="6457950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dirty="0" smtClean="0"/>
              <a:t>Água de Jacó</a:t>
            </a:r>
          </a:p>
          <a:p>
            <a:r>
              <a:rPr lang="pt-BR" sz="3500" dirty="0"/>
              <a:t>	</a:t>
            </a:r>
            <a:r>
              <a:rPr lang="pt-BR" sz="3500" dirty="0" smtClean="0"/>
              <a:t>  </a:t>
            </a:r>
            <a:r>
              <a:rPr lang="pt-BR" sz="3500" dirty="0" smtClean="0">
                <a:solidFill>
                  <a:srgbClr val="C00000"/>
                </a:solidFill>
              </a:rPr>
              <a:t>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dirty="0" smtClean="0"/>
              <a:t>Água de Jesus</a:t>
            </a:r>
            <a:endParaRPr lang="pt-BR" sz="3500" dirty="0"/>
          </a:p>
        </p:txBody>
      </p:sp>
      <p:sp>
        <p:nvSpPr>
          <p:cNvPr id="9" name="TextBox 8"/>
          <p:cNvSpPr txBox="1"/>
          <p:nvPr/>
        </p:nvSpPr>
        <p:spPr>
          <a:xfrm>
            <a:off x="514350" y="1036864"/>
            <a:ext cx="6457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dirty="0" smtClean="0"/>
              <a:t>Figura natural - angústia</a:t>
            </a:r>
            <a:endParaRPr lang="pt-BR" sz="3500" dirty="0"/>
          </a:p>
        </p:txBody>
      </p:sp>
      <p:sp>
        <p:nvSpPr>
          <p:cNvPr id="4" name="Rectangular Callout 3"/>
          <p:cNvSpPr/>
          <p:nvPr/>
        </p:nvSpPr>
        <p:spPr>
          <a:xfrm>
            <a:off x="3388179" y="130628"/>
            <a:ext cx="5747870" cy="1714501"/>
          </a:xfrm>
          <a:prstGeom prst="wedgeRectCallout">
            <a:avLst>
              <a:gd name="adj1" fmla="val -61230"/>
              <a:gd name="adj2" fmla="val 49887"/>
            </a:avLst>
          </a:prstGeom>
          <a:solidFill>
            <a:srgbClr val="16385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TextBox 5"/>
          <p:cNvSpPr txBox="1"/>
          <p:nvPr/>
        </p:nvSpPr>
        <p:spPr>
          <a:xfrm>
            <a:off x="4098471" y="277586"/>
            <a:ext cx="4122964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700" i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Esperança terrena.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700" i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Solução externa.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700" i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Satisfação temporária.</a:t>
            </a:r>
          </a:p>
        </p:txBody>
      </p:sp>
      <p:sp>
        <p:nvSpPr>
          <p:cNvPr id="10" name="Rectangular Callout 9"/>
          <p:cNvSpPr/>
          <p:nvPr/>
        </p:nvSpPr>
        <p:spPr>
          <a:xfrm>
            <a:off x="3584120" y="1856769"/>
            <a:ext cx="5563855" cy="2198114"/>
          </a:xfrm>
          <a:prstGeom prst="wedgeRectCallout">
            <a:avLst>
              <a:gd name="adj1" fmla="val -63724"/>
              <a:gd name="adj2" fmla="val -621"/>
            </a:avLst>
          </a:prstGeom>
          <a:solidFill>
            <a:srgbClr val="16385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TextBox 10"/>
          <p:cNvSpPr txBox="1"/>
          <p:nvPr/>
        </p:nvSpPr>
        <p:spPr>
          <a:xfrm>
            <a:off x="3845379" y="2134355"/>
            <a:ext cx="529067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500" i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Satisfação completa – fim da angústia.</a:t>
            </a:r>
            <a:endParaRPr lang="pt-BR" sz="2700" i="1" dirty="0" smtClean="0">
              <a:solidFill>
                <a:schemeClr val="bg1">
                  <a:lumMod val="95000"/>
                </a:schemeClr>
              </a:solidFill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42657" y="2907241"/>
            <a:ext cx="529067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500" i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Solução interna.</a:t>
            </a:r>
            <a:endParaRPr lang="pt-BR" sz="2700" i="1" dirty="0" smtClean="0">
              <a:solidFill>
                <a:schemeClr val="bg1">
                  <a:lumMod val="95000"/>
                </a:schemeClr>
              </a:solidFill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48098" y="3378047"/>
            <a:ext cx="529067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500" i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Esperança eterna.</a:t>
            </a:r>
            <a:endParaRPr lang="pt-BR" sz="2700" i="1" dirty="0" smtClean="0">
              <a:solidFill>
                <a:schemeClr val="bg1">
                  <a:lumMod val="95000"/>
                </a:schemeClr>
              </a:solidFill>
              <a:latin typeface="+mj-l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-24492" y="-32634"/>
            <a:ext cx="9168492" cy="447693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TextBox 13"/>
          <p:cNvSpPr txBox="1"/>
          <p:nvPr/>
        </p:nvSpPr>
        <p:spPr>
          <a:xfrm>
            <a:off x="1339049" y="99603"/>
            <a:ext cx="6457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500" u="sng" dirty="0" smtClean="0"/>
              <a:t>Água</a:t>
            </a:r>
            <a:endParaRPr lang="pt-BR" sz="3500" u="sng" dirty="0"/>
          </a:p>
        </p:txBody>
      </p:sp>
      <p:sp>
        <p:nvSpPr>
          <p:cNvPr id="16" name="TextBox 15"/>
          <p:cNvSpPr txBox="1"/>
          <p:nvPr/>
        </p:nvSpPr>
        <p:spPr>
          <a:xfrm>
            <a:off x="707571" y="802909"/>
            <a:ext cx="6457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dirty="0" smtClean="0"/>
              <a:t>Regeneração</a:t>
            </a:r>
            <a:endParaRPr lang="pt-BR" sz="3500" dirty="0"/>
          </a:p>
        </p:txBody>
      </p:sp>
      <p:sp>
        <p:nvSpPr>
          <p:cNvPr id="17" name="TextBox 16"/>
          <p:cNvSpPr txBox="1"/>
          <p:nvPr/>
        </p:nvSpPr>
        <p:spPr>
          <a:xfrm>
            <a:off x="704850" y="1330866"/>
            <a:ext cx="6457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dirty="0" smtClean="0"/>
              <a:t>Libertação da escravidão natural</a:t>
            </a:r>
            <a:endParaRPr lang="pt-BR" sz="3500" dirty="0"/>
          </a:p>
        </p:txBody>
      </p:sp>
      <p:sp>
        <p:nvSpPr>
          <p:cNvPr id="18" name="TextBox 17"/>
          <p:cNvSpPr txBox="1"/>
          <p:nvPr/>
        </p:nvSpPr>
        <p:spPr>
          <a:xfrm>
            <a:off x="702127" y="1907810"/>
            <a:ext cx="836023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dirty="0" smtClean="0"/>
              <a:t>A água que tira a angústia é o próprio Jesus</a:t>
            </a:r>
            <a:endParaRPr lang="pt-BR" sz="3500" dirty="0"/>
          </a:p>
        </p:txBody>
      </p:sp>
      <p:sp>
        <p:nvSpPr>
          <p:cNvPr id="20" name="Rectangle 19"/>
          <p:cNvSpPr/>
          <p:nvPr/>
        </p:nvSpPr>
        <p:spPr>
          <a:xfrm>
            <a:off x="-3975" y="2927194"/>
            <a:ext cx="9144000" cy="1246495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500" b="1" dirty="0" smtClean="0">
                <a:solidFill>
                  <a:srgbClr val="C00000"/>
                </a:solidFill>
                <a:latin typeface="+mj-lt"/>
              </a:rPr>
              <a:t>Ap 21.6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+mj-lt"/>
              </a:rPr>
              <a:t> </a:t>
            </a:r>
            <a:r>
              <a:rPr lang="pt-BR" sz="2500" dirty="0">
                <a:latin typeface="+mj-lt"/>
              </a:rPr>
              <a:t>Disse-me ainda: Tudo está feito. Eu </a:t>
            </a:r>
            <a:r>
              <a:rPr lang="pt-BR" sz="2500" u="sng" dirty="0">
                <a:solidFill>
                  <a:srgbClr val="C00000"/>
                </a:solidFill>
                <a:latin typeface="+mj-lt"/>
              </a:rPr>
              <a:t>sou o Alfa e o Ômega, o Princípio e o Fim</a:t>
            </a:r>
            <a:r>
              <a:rPr lang="pt-BR" sz="2500" dirty="0">
                <a:latin typeface="+mj-lt"/>
              </a:rPr>
              <a:t>. Eu, a quem tem sede, darei de graça da </a:t>
            </a:r>
            <a:r>
              <a:rPr lang="pt-BR" sz="2500" u="sng" dirty="0">
                <a:solidFill>
                  <a:srgbClr val="0070C0"/>
                </a:solidFill>
                <a:latin typeface="+mj-lt"/>
              </a:rPr>
              <a:t>fonte da água da vida.</a:t>
            </a:r>
          </a:p>
        </p:txBody>
      </p:sp>
    </p:spTree>
    <p:extLst>
      <p:ext uri="{BB962C8B-B14F-4D97-AF65-F5344CB8AC3E}">
        <p14:creationId xmlns:p14="http://schemas.microsoft.com/office/powerpoint/2010/main" val="15467367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000" dirty="0" smtClean="0">
                <a:solidFill>
                  <a:schemeClr val="tx1"/>
                </a:solidFill>
              </a:rPr>
              <a:t> 6 – Produz acalento para a angústia do coração - </a:t>
            </a:r>
            <a:r>
              <a:rPr lang="pt-BR" sz="2900" dirty="0" smtClean="0">
                <a:solidFill>
                  <a:srgbClr val="C00000"/>
                </a:solidFill>
              </a:rPr>
              <a:t>4.13-15</a:t>
            </a:r>
            <a:r>
              <a:rPr lang="pt-BR" sz="3100" dirty="0" smtClean="0">
                <a:solidFill>
                  <a:schemeClr val="tx1"/>
                </a:solidFill>
              </a:rPr>
              <a:t>.</a:t>
            </a:r>
            <a:endParaRPr lang="pt-BR" sz="31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-7951" y="4444302"/>
            <a:ext cx="9144000" cy="240065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500" b="1" dirty="0" smtClean="0">
                <a:solidFill>
                  <a:srgbClr val="C00000"/>
                </a:solidFill>
                <a:latin typeface="+mj-lt"/>
              </a:rPr>
              <a:t>13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+mj-lt"/>
              </a:rPr>
              <a:t>Afirmou-lhe Jesus: Quem beber desta água tornará a ter sede; </a:t>
            </a:r>
          </a:p>
          <a:p>
            <a:r>
              <a:rPr lang="pt-BR" sz="2500" dirty="0" smtClean="0">
                <a:solidFill>
                  <a:srgbClr val="C00000"/>
                </a:solidFill>
              </a:rPr>
              <a:t>14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+mj-lt"/>
              </a:rPr>
              <a:t>aquele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, porém, que beber da água que eu lhe der nunca mais terá sede; pelo contrário, a água que eu lhe der será nele uma fonte a jorrar para a vida eterna. </a:t>
            </a:r>
            <a:endParaRPr lang="pt-BR" sz="2500" dirty="0" smtClean="0">
              <a:solidFill>
                <a:schemeClr val="bg1">
                  <a:lumMod val="65000"/>
                </a:schemeClr>
              </a:solidFill>
              <a:latin typeface="+mj-lt"/>
            </a:endParaRPr>
          </a:p>
          <a:p>
            <a:r>
              <a:rPr lang="pt-BR" sz="2500" dirty="0" smtClean="0">
                <a:solidFill>
                  <a:srgbClr val="C00000"/>
                </a:solidFill>
              </a:rPr>
              <a:t>15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+mj-lt"/>
              </a:rPr>
              <a:t>Disse-lhe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a mulher: Senhor, </a:t>
            </a:r>
            <a:r>
              <a:rPr lang="pt-BR" sz="2500" u="sng" dirty="0">
                <a:solidFill>
                  <a:srgbClr val="C00000"/>
                </a:solidFill>
                <a:latin typeface="+mj-lt"/>
              </a:rPr>
              <a:t>dá-me dessa água para que eu não mais tenha sede, nem precise vir aqui buscá-la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2514" y="1757522"/>
            <a:ext cx="6457950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dirty="0" smtClean="0"/>
              <a:t>Água de Jacó</a:t>
            </a:r>
          </a:p>
          <a:p>
            <a:r>
              <a:rPr lang="pt-BR" sz="3500" dirty="0"/>
              <a:t>	</a:t>
            </a:r>
            <a:r>
              <a:rPr lang="pt-BR" sz="3500" dirty="0" smtClean="0"/>
              <a:t>  </a:t>
            </a:r>
            <a:r>
              <a:rPr lang="pt-BR" sz="3500" dirty="0" smtClean="0">
                <a:solidFill>
                  <a:srgbClr val="C00000"/>
                </a:solidFill>
              </a:rPr>
              <a:t>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dirty="0" smtClean="0"/>
              <a:t>Água de Jesus</a:t>
            </a:r>
            <a:endParaRPr lang="pt-BR" sz="3500" dirty="0"/>
          </a:p>
        </p:txBody>
      </p:sp>
      <p:sp>
        <p:nvSpPr>
          <p:cNvPr id="8" name="TextBox 7"/>
          <p:cNvSpPr txBox="1"/>
          <p:nvPr/>
        </p:nvSpPr>
        <p:spPr>
          <a:xfrm>
            <a:off x="514350" y="1036864"/>
            <a:ext cx="6457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dirty="0" smtClean="0"/>
              <a:t>Figura natural - angústia</a:t>
            </a:r>
            <a:endParaRPr lang="pt-BR" sz="3500" dirty="0"/>
          </a:p>
        </p:txBody>
      </p:sp>
      <p:sp>
        <p:nvSpPr>
          <p:cNvPr id="9" name="TextBox 8"/>
          <p:cNvSpPr txBox="1"/>
          <p:nvPr/>
        </p:nvSpPr>
        <p:spPr>
          <a:xfrm>
            <a:off x="519794" y="3524252"/>
            <a:ext cx="6457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dirty="0" smtClean="0"/>
              <a:t>Preferência pela solução terrena</a:t>
            </a:r>
            <a:endParaRPr lang="pt-BR" sz="3500" dirty="0"/>
          </a:p>
        </p:txBody>
      </p:sp>
      <p:sp>
        <p:nvSpPr>
          <p:cNvPr id="4" name="Rectangle 3"/>
          <p:cNvSpPr/>
          <p:nvPr/>
        </p:nvSpPr>
        <p:spPr>
          <a:xfrm>
            <a:off x="514351" y="1249137"/>
            <a:ext cx="7380514" cy="2816678"/>
          </a:xfrm>
          <a:prstGeom prst="rect">
            <a:avLst/>
          </a:prstGeom>
          <a:solidFill>
            <a:srgbClr val="16385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dirty="0">
                <a:solidFill>
                  <a:schemeClr val="bg1"/>
                </a:solidFill>
                <a:latin typeface="+mj-lt"/>
              </a:rPr>
              <a:t>1Co 15.19</a:t>
            </a:r>
          </a:p>
          <a:p>
            <a:pPr algn="ctr"/>
            <a:endParaRPr lang="pt-BR" sz="2800" dirty="0" smtClean="0">
              <a:solidFill>
                <a:schemeClr val="bg1"/>
              </a:solidFill>
              <a:latin typeface="+mj-lt"/>
            </a:endParaRPr>
          </a:p>
          <a:p>
            <a:pPr algn="ctr"/>
            <a:r>
              <a:rPr lang="pt-BR" sz="2800" dirty="0" smtClean="0">
                <a:solidFill>
                  <a:schemeClr val="bg1"/>
                </a:solidFill>
                <a:latin typeface="+mj-lt"/>
              </a:rPr>
              <a:t>Se </a:t>
            </a:r>
            <a:r>
              <a:rPr lang="pt-BR" sz="2800" dirty="0">
                <a:solidFill>
                  <a:schemeClr val="bg1"/>
                </a:solidFill>
                <a:latin typeface="+mj-lt"/>
              </a:rPr>
              <a:t>a nossa esperança em Cristo se limita apenas a esta vida, somos os </a:t>
            </a:r>
            <a:r>
              <a:rPr lang="pt-BR" sz="2800" u="sng" dirty="0">
                <a:solidFill>
                  <a:srgbClr val="FFFF00"/>
                </a:solidFill>
                <a:latin typeface="+mj-lt"/>
              </a:rPr>
              <a:t>mais infelizes</a:t>
            </a:r>
            <a:r>
              <a:rPr lang="pt-BR" sz="2800" dirty="0">
                <a:solidFill>
                  <a:schemeClr val="bg1"/>
                </a:solidFill>
                <a:latin typeface="+mj-lt"/>
              </a:rPr>
              <a:t> de todos os homens.</a:t>
            </a:r>
          </a:p>
        </p:txBody>
      </p:sp>
    </p:spTree>
    <p:extLst>
      <p:ext uri="{BB962C8B-B14F-4D97-AF65-F5344CB8AC3E}">
        <p14:creationId xmlns:p14="http://schemas.microsoft.com/office/powerpoint/2010/main" val="193490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000" dirty="0" smtClean="0">
                <a:solidFill>
                  <a:schemeClr val="tx1"/>
                </a:solidFill>
              </a:rPr>
              <a:t> 6 – Produz acalento para a angústia do coração - </a:t>
            </a:r>
            <a:r>
              <a:rPr lang="pt-BR" sz="2900" dirty="0" smtClean="0">
                <a:solidFill>
                  <a:srgbClr val="C00000"/>
                </a:solidFill>
              </a:rPr>
              <a:t>4.13-15</a:t>
            </a:r>
            <a:r>
              <a:rPr lang="pt-BR" sz="3100" dirty="0" smtClean="0">
                <a:solidFill>
                  <a:schemeClr val="tx1"/>
                </a:solidFill>
              </a:rPr>
              <a:t>.</a:t>
            </a:r>
            <a:endParaRPr lang="pt-BR" sz="31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-7951" y="4444302"/>
            <a:ext cx="9144000" cy="240065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500" b="1" dirty="0" smtClean="0">
                <a:solidFill>
                  <a:srgbClr val="C00000"/>
                </a:solidFill>
                <a:latin typeface="+mj-lt"/>
              </a:rPr>
              <a:t>13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+mj-lt"/>
              </a:rPr>
              <a:t>Afirmou-lhe Jesus: Quem beber desta água tornará a ter sede; </a:t>
            </a:r>
          </a:p>
          <a:p>
            <a:r>
              <a:rPr lang="pt-BR" sz="2500" dirty="0" smtClean="0">
                <a:solidFill>
                  <a:srgbClr val="C00000"/>
                </a:solidFill>
              </a:rPr>
              <a:t>14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+mj-lt"/>
              </a:rPr>
              <a:t>aquele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, porém, que beber da água que eu lhe der nunca mais terá sede; pelo contrário, a água que eu lhe der será nele uma fonte a jorrar para a vida eterna. </a:t>
            </a:r>
            <a:endParaRPr lang="pt-BR" sz="2500" dirty="0" smtClean="0">
              <a:solidFill>
                <a:schemeClr val="bg1">
                  <a:lumMod val="65000"/>
                </a:schemeClr>
              </a:solidFill>
              <a:latin typeface="+mj-lt"/>
            </a:endParaRPr>
          </a:p>
          <a:p>
            <a:r>
              <a:rPr lang="pt-BR" sz="2500" dirty="0" smtClean="0">
                <a:solidFill>
                  <a:srgbClr val="C00000"/>
                </a:solidFill>
              </a:rPr>
              <a:t>15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+mj-lt"/>
              </a:rPr>
              <a:t>Disse-lhe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a mulher: Senhor, </a:t>
            </a:r>
            <a:r>
              <a:rPr lang="pt-BR" sz="2500" u="sng" dirty="0">
                <a:solidFill>
                  <a:srgbClr val="C00000"/>
                </a:solidFill>
                <a:latin typeface="+mj-lt"/>
              </a:rPr>
              <a:t>dá-me dessa água para que eu não mais tenha sede, nem precise vir aqui buscá-la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2514" y="1757522"/>
            <a:ext cx="6457950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dirty="0" smtClean="0"/>
              <a:t>Água de Jacó</a:t>
            </a:r>
          </a:p>
          <a:p>
            <a:r>
              <a:rPr lang="pt-BR" sz="3500" dirty="0"/>
              <a:t>	</a:t>
            </a:r>
            <a:r>
              <a:rPr lang="pt-BR" sz="3500" dirty="0" smtClean="0"/>
              <a:t>  </a:t>
            </a:r>
            <a:r>
              <a:rPr lang="pt-BR" sz="3500" dirty="0" smtClean="0">
                <a:solidFill>
                  <a:srgbClr val="C00000"/>
                </a:solidFill>
              </a:rPr>
              <a:t>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dirty="0" smtClean="0"/>
              <a:t>Água de Jesus</a:t>
            </a:r>
            <a:endParaRPr lang="pt-BR" sz="3500" dirty="0"/>
          </a:p>
        </p:txBody>
      </p:sp>
      <p:sp>
        <p:nvSpPr>
          <p:cNvPr id="8" name="TextBox 7"/>
          <p:cNvSpPr txBox="1"/>
          <p:nvPr/>
        </p:nvSpPr>
        <p:spPr>
          <a:xfrm>
            <a:off x="514350" y="1036864"/>
            <a:ext cx="6457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dirty="0" smtClean="0"/>
              <a:t>Figura natural - angústia</a:t>
            </a:r>
            <a:endParaRPr lang="pt-BR" sz="3500" dirty="0"/>
          </a:p>
        </p:txBody>
      </p:sp>
      <p:sp>
        <p:nvSpPr>
          <p:cNvPr id="9" name="TextBox 8"/>
          <p:cNvSpPr txBox="1"/>
          <p:nvPr/>
        </p:nvSpPr>
        <p:spPr>
          <a:xfrm>
            <a:off x="519794" y="3524252"/>
            <a:ext cx="6457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dirty="0" smtClean="0"/>
              <a:t>Preferência pela solução terrena</a:t>
            </a:r>
            <a:endParaRPr lang="pt-BR" sz="3500" dirty="0"/>
          </a:p>
        </p:txBody>
      </p:sp>
      <p:sp>
        <p:nvSpPr>
          <p:cNvPr id="10" name="Rectangle 9"/>
          <p:cNvSpPr/>
          <p:nvPr/>
        </p:nvSpPr>
        <p:spPr>
          <a:xfrm>
            <a:off x="514351" y="1249137"/>
            <a:ext cx="7380514" cy="2816678"/>
          </a:xfrm>
          <a:prstGeom prst="rect">
            <a:avLst/>
          </a:prstGeom>
          <a:solidFill>
            <a:srgbClr val="16385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dirty="0" smtClean="0">
                <a:solidFill>
                  <a:schemeClr val="bg1"/>
                </a:solidFill>
                <a:latin typeface="+mj-lt"/>
              </a:rPr>
              <a:t>2Pe 2.17</a:t>
            </a:r>
            <a:endParaRPr lang="pt-BR" sz="2800" dirty="0">
              <a:solidFill>
                <a:schemeClr val="bg1"/>
              </a:solidFill>
              <a:latin typeface="+mj-lt"/>
            </a:endParaRPr>
          </a:p>
          <a:p>
            <a:pPr algn="ctr"/>
            <a:endParaRPr lang="pt-BR" sz="2800" dirty="0" smtClean="0">
              <a:solidFill>
                <a:schemeClr val="bg1"/>
              </a:solidFill>
              <a:latin typeface="+mj-lt"/>
            </a:endParaRPr>
          </a:p>
          <a:p>
            <a:pPr algn="ctr"/>
            <a:r>
              <a:rPr lang="pt-BR" sz="2800" dirty="0">
                <a:solidFill>
                  <a:schemeClr val="bg1"/>
                </a:solidFill>
                <a:latin typeface="+mj-lt"/>
              </a:rPr>
              <a:t>Esses tais são como </a:t>
            </a:r>
            <a:r>
              <a:rPr lang="pt-BR" sz="2800" u="sng" dirty="0">
                <a:solidFill>
                  <a:srgbClr val="FFFF00"/>
                </a:solidFill>
                <a:latin typeface="+mj-lt"/>
              </a:rPr>
              <a:t>fonte sem água</a:t>
            </a:r>
            <a:r>
              <a:rPr lang="pt-BR" sz="2800" dirty="0">
                <a:solidFill>
                  <a:schemeClr val="bg1"/>
                </a:solidFill>
                <a:latin typeface="+mj-lt"/>
              </a:rPr>
              <a:t>, como névoas impelidas por temporal. Para eles está reservada a negridão das trevas;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22514" y="722950"/>
            <a:ext cx="8134348" cy="3657600"/>
          </a:xfrm>
          <a:prstGeom prst="rect">
            <a:avLst/>
          </a:prstGeom>
          <a:solidFill>
            <a:srgbClr val="16385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dirty="0" smtClean="0">
                <a:solidFill>
                  <a:schemeClr val="bg1"/>
                </a:solidFill>
                <a:latin typeface="+mj-lt"/>
              </a:rPr>
              <a:t>Jd 1.12</a:t>
            </a:r>
            <a:endParaRPr lang="pt-BR" sz="2800" dirty="0">
              <a:solidFill>
                <a:schemeClr val="bg1"/>
              </a:solidFill>
              <a:latin typeface="+mj-lt"/>
            </a:endParaRPr>
          </a:p>
          <a:p>
            <a:pPr algn="ctr"/>
            <a:endParaRPr lang="pt-BR" sz="2800" dirty="0" smtClean="0">
              <a:solidFill>
                <a:schemeClr val="bg1"/>
              </a:solidFill>
              <a:latin typeface="+mj-lt"/>
            </a:endParaRPr>
          </a:p>
          <a:p>
            <a:pPr algn="ctr"/>
            <a:r>
              <a:rPr lang="pt-BR" sz="2800" dirty="0">
                <a:solidFill>
                  <a:schemeClr val="bg1"/>
                </a:solidFill>
                <a:latin typeface="+mj-lt"/>
              </a:rPr>
              <a:t>Estes homens </a:t>
            </a:r>
            <a:r>
              <a:rPr lang="pt-BR" sz="2800" dirty="0" smtClean="0">
                <a:solidFill>
                  <a:schemeClr val="bg1"/>
                </a:solidFill>
                <a:latin typeface="+mj-lt"/>
              </a:rPr>
              <a:t>são... pastores </a:t>
            </a:r>
            <a:r>
              <a:rPr lang="pt-BR" sz="2800" dirty="0">
                <a:solidFill>
                  <a:schemeClr val="bg1"/>
                </a:solidFill>
                <a:latin typeface="+mj-lt"/>
              </a:rPr>
              <a:t>que a si mesmos se apascentam; </a:t>
            </a:r>
            <a:r>
              <a:rPr lang="pt-BR" sz="2800" u="sng" dirty="0">
                <a:solidFill>
                  <a:srgbClr val="FFFF00"/>
                </a:solidFill>
                <a:latin typeface="+mj-lt"/>
              </a:rPr>
              <a:t>nuvens sem água</a:t>
            </a:r>
            <a:r>
              <a:rPr lang="pt-BR" sz="2800" dirty="0">
                <a:solidFill>
                  <a:schemeClr val="bg1"/>
                </a:solidFill>
                <a:latin typeface="+mj-lt"/>
              </a:rPr>
              <a:t> impelidas pelos ventos; árvores em plena estação dos frutos, destes desprovidas, duplamente mortas, desarraigadas;</a:t>
            </a:r>
          </a:p>
          <a:p>
            <a:pPr algn="ctr"/>
            <a:endParaRPr lang="pt-BR" sz="28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132539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22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7951" y="1034869"/>
            <a:ext cx="9097537" cy="3862596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pt-BR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[ </a:t>
            </a:r>
            <a:r>
              <a:rPr lang="pt-BR" sz="66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Fé centrada em Cristo produz acalento  para a angústia do coração</a:t>
            </a:r>
            <a:r>
              <a:rPr lang="pt-BR" sz="55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!</a:t>
            </a:r>
            <a:r>
              <a:rPr lang="pt-BR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]</a:t>
            </a:r>
            <a:r>
              <a:rPr lang="pt-BR" sz="5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25204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22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7951" y="1034869"/>
            <a:ext cx="9097537" cy="3862596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pt-BR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[ </a:t>
            </a:r>
            <a:r>
              <a:rPr lang="pt-BR" sz="66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Fé centrada em Cristo produz autoconfrontação</a:t>
            </a:r>
            <a:r>
              <a:rPr lang="pt-BR" sz="55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!</a:t>
            </a:r>
            <a:r>
              <a:rPr lang="pt-BR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]</a:t>
            </a:r>
            <a:r>
              <a:rPr lang="pt-BR" sz="5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3273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000" dirty="0" smtClean="0">
                <a:solidFill>
                  <a:schemeClr val="tx1"/>
                </a:solidFill>
              </a:rPr>
              <a:t> 7 – Produz autoconfrontação - </a:t>
            </a:r>
            <a:r>
              <a:rPr lang="pt-BR" sz="2900" dirty="0" smtClean="0">
                <a:solidFill>
                  <a:srgbClr val="C00000"/>
                </a:solidFill>
              </a:rPr>
              <a:t>4.16-19</a:t>
            </a:r>
            <a:r>
              <a:rPr lang="pt-BR" sz="3100" dirty="0" smtClean="0">
                <a:solidFill>
                  <a:schemeClr val="tx1"/>
                </a:solidFill>
              </a:rPr>
              <a:t>.</a:t>
            </a:r>
            <a:endParaRPr lang="pt-BR" sz="31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-7951" y="4444302"/>
            <a:ext cx="9144000" cy="240065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500" b="1" dirty="0" smtClean="0">
                <a:solidFill>
                  <a:srgbClr val="C00000"/>
                </a:solidFill>
                <a:latin typeface="+mj-lt"/>
              </a:rPr>
              <a:t>16</a:t>
            </a:r>
            <a:r>
              <a:rPr lang="pt-BR" sz="2500" dirty="0" smtClean="0">
                <a:latin typeface="+mj-lt"/>
              </a:rPr>
              <a:t>   </a:t>
            </a:r>
            <a:r>
              <a:rPr lang="pt-BR" sz="2500" dirty="0">
                <a:latin typeface="+mj-lt"/>
              </a:rPr>
              <a:t>Disse-lhe Jesus: Vai, chama teu marido e vem cá;</a:t>
            </a:r>
          </a:p>
          <a:p>
            <a:r>
              <a:rPr lang="pt-BR" sz="2500" dirty="0" smtClean="0">
                <a:solidFill>
                  <a:srgbClr val="C00000"/>
                </a:solidFill>
              </a:rPr>
              <a:t>17</a:t>
            </a:r>
            <a:r>
              <a:rPr lang="pt-BR" sz="2500" dirty="0" smtClean="0">
                <a:latin typeface="+mj-lt"/>
              </a:rPr>
              <a:t> </a:t>
            </a:r>
            <a:r>
              <a:rPr lang="pt-BR" sz="2500" dirty="0">
                <a:latin typeface="+mj-lt"/>
              </a:rPr>
              <a:t>ao que lhe respondeu a mulher: Não tenho marido. Replicou-lhe Jesus: Bem disseste, não tenho marido;</a:t>
            </a:r>
          </a:p>
          <a:p>
            <a:r>
              <a:rPr lang="pt-BR" sz="2500" dirty="0" smtClean="0">
                <a:solidFill>
                  <a:srgbClr val="C00000"/>
                </a:solidFill>
              </a:rPr>
              <a:t>18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>
                <a:latin typeface="+mj-lt"/>
              </a:rPr>
              <a:t>porque cinco maridos já tiveste, e esse que agora tens não é teu marido; isto disseste com verdade.</a:t>
            </a:r>
          </a:p>
          <a:p>
            <a:r>
              <a:rPr lang="pt-BR" sz="2500" dirty="0" smtClean="0">
                <a:solidFill>
                  <a:srgbClr val="C00000"/>
                </a:solidFill>
              </a:rPr>
              <a:t>19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>
                <a:latin typeface="+mj-lt"/>
              </a:rPr>
              <a:t>Senhor, disse-lhe a mulher, vejo que tu és profeta.</a:t>
            </a:r>
          </a:p>
        </p:txBody>
      </p:sp>
    </p:spTree>
    <p:extLst>
      <p:ext uri="{BB962C8B-B14F-4D97-AF65-F5344CB8AC3E}">
        <p14:creationId xmlns:p14="http://schemas.microsoft.com/office/powerpoint/2010/main" val="1622198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000" dirty="0" smtClean="0">
                <a:solidFill>
                  <a:schemeClr val="tx1"/>
                </a:solidFill>
              </a:rPr>
              <a:t> 7 – Produz autoconfrontação - </a:t>
            </a:r>
            <a:r>
              <a:rPr lang="pt-BR" sz="2900" dirty="0" smtClean="0">
                <a:solidFill>
                  <a:srgbClr val="C00000"/>
                </a:solidFill>
              </a:rPr>
              <a:t>4.16-19</a:t>
            </a:r>
            <a:r>
              <a:rPr lang="pt-BR" sz="3100" dirty="0" smtClean="0">
                <a:solidFill>
                  <a:schemeClr val="tx1"/>
                </a:solidFill>
              </a:rPr>
              <a:t>.</a:t>
            </a:r>
            <a:endParaRPr lang="pt-BR" sz="31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-7951" y="4444302"/>
            <a:ext cx="9144000" cy="240065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500" b="1" dirty="0" smtClean="0">
                <a:solidFill>
                  <a:srgbClr val="C00000"/>
                </a:solidFill>
                <a:latin typeface="+mj-lt"/>
              </a:rPr>
              <a:t>16</a:t>
            </a:r>
            <a:r>
              <a:rPr lang="pt-BR" sz="2500" dirty="0" smtClean="0">
                <a:latin typeface="+mj-lt"/>
              </a:rPr>
              <a:t>  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Disse-lhe Jesus: Vai, </a:t>
            </a:r>
            <a:r>
              <a:rPr lang="pt-BR" sz="2500" u="sng" dirty="0">
                <a:solidFill>
                  <a:srgbClr val="C00000"/>
                </a:solidFill>
                <a:latin typeface="+mj-lt"/>
              </a:rPr>
              <a:t>chama teu marido e vem cá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;</a:t>
            </a:r>
          </a:p>
          <a:p>
            <a:r>
              <a:rPr lang="pt-BR" sz="2500" dirty="0" smtClean="0">
                <a:solidFill>
                  <a:srgbClr val="C00000"/>
                </a:solidFill>
              </a:rPr>
              <a:t>17</a:t>
            </a:r>
            <a:r>
              <a:rPr lang="pt-BR" sz="2500" dirty="0" smtClean="0">
                <a:latin typeface="+mj-lt"/>
              </a:rPr>
              <a:t>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ao que lhe respondeu a mulher: Não tenho marido. Replicou-lhe Jesus: Bem disseste, não tenho marido;</a:t>
            </a:r>
          </a:p>
          <a:p>
            <a:r>
              <a:rPr lang="pt-BR" sz="2500" dirty="0" smtClean="0">
                <a:solidFill>
                  <a:srgbClr val="C00000"/>
                </a:solidFill>
              </a:rPr>
              <a:t>18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porque cinco maridos já tiveste, e esse que agora tens não é teu marido; isto disseste com verdade.</a:t>
            </a:r>
          </a:p>
          <a:p>
            <a:r>
              <a:rPr lang="pt-BR" sz="2500" dirty="0" smtClean="0">
                <a:solidFill>
                  <a:srgbClr val="C00000"/>
                </a:solidFill>
              </a:rPr>
              <a:t>19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Senhor, disse-lhe a mulher, vejo que tu és profeta.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1002" y="813709"/>
            <a:ext cx="6457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dirty="0" smtClean="0"/>
              <a:t>Pensar sobre a própria vida</a:t>
            </a:r>
            <a:endParaRPr lang="pt-BR" sz="3500" dirty="0"/>
          </a:p>
        </p:txBody>
      </p:sp>
    </p:spTree>
    <p:extLst>
      <p:ext uri="{BB962C8B-B14F-4D97-AF65-F5344CB8AC3E}">
        <p14:creationId xmlns:p14="http://schemas.microsoft.com/office/powerpoint/2010/main" val="4183262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000" dirty="0" smtClean="0">
                <a:solidFill>
                  <a:schemeClr val="tx1"/>
                </a:solidFill>
              </a:rPr>
              <a:t> 7 – Produz autoconfrontação - </a:t>
            </a:r>
            <a:r>
              <a:rPr lang="pt-BR" sz="2900" dirty="0" smtClean="0">
                <a:solidFill>
                  <a:srgbClr val="C00000"/>
                </a:solidFill>
              </a:rPr>
              <a:t>4.16-19</a:t>
            </a:r>
            <a:r>
              <a:rPr lang="pt-BR" sz="3100" dirty="0" smtClean="0">
                <a:solidFill>
                  <a:schemeClr val="tx1"/>
                </a:solidFill>
              </a:rPr>
              <a:t>.</a:t>
            </a:r>
            <a:endParaRPr lang="pt-BR" sz="31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-7951" y="4444302"/>
            <a:ext cx="9144000" cy="240065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500" b="1" dirty="0" smtClean="0">
                <a:solidFill>
                  <a:srgbClr val="C00000"/>
                </a:solidFill>
                <a:latin typeface="+mj-lt"/>
              </a:rPr>
              <a:t>16</a:t>
            </a:r>
            <a:r>
              <a:rPr lang="pt-BR" sz="2500" dirty="0" smtClean="0">
                <a:latin typeface="+mj-lt"/>
              </a:rPr>
              <a:t>  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Disse-lhe Jesus: Vai, chama teu marido e vem cá;</a:t>
            </a:r>
          </a:p>
          <a:p>
            <a:r>
              <a:rPr lang="pt-BR" sz="2500" dirty="0" smtClean="0">
                <a:solidFill>
                  <a:srgbClr val="C00000"/>
                </a:solidFill>
              </a:rPr>
              <a:t>17</a:t>
            </a:r>
            <a:r>
              <a:rPr lang="pt-BR" sz="2500" dirty="0" smtClean="0">
                <a:latin typeface="+mj-lt"/>
              </a:rPr>
              <a:t>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ao que lhe respondeu a mulher: </a:t>
            </a:r>
            <a:r>
              <a:rPr lang="pt-BR" sz="2500" u="sng" dirty="0">
                <a:solidFill>
                  <a:srgbClr val="C00000"/>
                </a:solidFill>
                <a:latin typeface="+mj-lt"/>
              </a:rPr>
              <a:t>Não tenho marido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. Replicou-lhe Jesus: </a:t>
            </a:r>
            <a:r>
              <a:rPr lang="pt-BR" sz="2500" u="sng" dirty="0">
                <a:solidFill>
                  <a:srgbClr val="C00000"/>
                </a:solidFill>
                <a:latin typeface="+mj-lt"/>
              </a:rPr>
              <a:t>Bem disseste, não tenho marido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;</a:t>
            </a:r>
          </a:p>
          <a:p>
            <a:r>
              <a:rPr lang="pt-BR" sz="2500" dirty="0" smtClean="0">
                <a:solidFill>
                  <a:srgbClr val="C00000"/>
                </a:solidFill>
              </a:rPr>
              <a:t>18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porque cinco maridos já tiveste, e esse que agora tens não é teu marido; isto disseste com verdade.</a:t>
            </a:r>
          </a:p>
          <a:p>
            <a:r>
              <a:rPr lang="pt-BR" sz="2500" dirty="0" smtClean="0">
                <a:solidFill>
                  <a:srgbClr val="C00000"/>
                </a:solidFill>
              </a:rPr>
              <a:t>19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Senhor, disse-lhe a mulher, vejo que tu és profeta.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1002" y="813709"/>
            <a:ext cx="6457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dirty="0" smtClean="0"/>
              <a:t>Pensar sobre a própria vida</a:t>
            </a:r>
            <a:endParaRPr lang="pt-BR" sz="3500" dirty="0"/>
          </a:p>
        </p:txBody>
      </p:sp>
      <p:sp>
        <p:nvSpPr>
          <p:cNvPr id="8" name="TextBox 7"/>
          <p:cNvSpPr txBox="1"/>
          <p:nvPr/>
        </p:nvSpPr>
        <p:spPr>
          <a:xfrm>
            <a:off x="386446" y="1268188"/>
            <a:ext cx="6457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dirty="0" smtClean="0"/>
              <a:t>Condição de vida</a:t>
            </a:r>
            <a:endParaRPr lang="pt-BR" sz="3500" dirty="0"/>
          </a:p>
        </p:txBody>
      </p:sp>
    </p:spTree>
    <p:extLst>
      <p:ext uri="{BB962C8B-B14F-4D97-AF65-F5344CB8AC3E}">
        <p14:creationId xmlns:p14="http://schemas.microsoft.com/office/powerpoint/2010/main" val="1721958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000" dirty="0" smtClean="0">
                <a:solidFill>
                  <a:schemeClr val="tx1"/>
                </a:solidFill>
              </a:rPr>
              <a:t> 7 – Produz autoconfrontação - </a:t>
            </a:r>
            <a:r>
              <a:rPr lang="pt-BR" sz="2900" dirty="0" smtClean="0">
                <a:solidFill>
                  <a:srgbClr val="C00000"/>
                </a:solidFill>
              </a:rPr>
              <a:t>4.16-19</a:t>
            </a:r>
            <a:r>
              <a:rPr lang="pt-BR" sz="3100" dirty="0" smtClean="0">
                <a:solidFill>
                  <a:schemeClr val="tx1"/>
                </a:solidFill>
              </a:rPr>
              <a:t>.</a:t>
            </a:r>
            <a:endParaRPr lang="pt-BR" sz="31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-7951" y="4444302"/>
            <a:ext cx="9144000" cy="240065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500" b="1" dirty="0" smtClean="0">
                <a:solidFill>
                  <a:srgbClr val="C00000"/>
                </a:solidFill>
                <a:latin typeface="+mj-lt"/>
              </a:rPr>
              <a:t>16</a:t>
            </a:r>
            <a:r>
              <a:rPr lang="pt-BR" sz="2500" dirty="0" smtClean="0">
                <a:latin typeface="+mj-lt"/>
              </a:rPr>
              <a:t>  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Disse-lhe Jesus: Vai, chama teu marido e vem cá;</a:t>
            </a:r>
          </a:p>
          <a:p>
            <a:r>
              <a:rPr lang="pt-BR" sz="2500" dirty="0" smtClean="0">
                <a:solidFill>
                  <a:srgbClr val="C00000"/>
                </a:solidFill>
              </a:rPr>
              <a:t>17</a:t>
            </a:r>
            <a:r>
              <a:rPr lang="pt-BR" sz="2500" dirty="0" smtClean="0">
                <a:latin typeface="+mj-lt"/>
              </a:rPr>
              <a:t>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ao que lhe respondeu a mulher: Não tenho marido. Replicou-lhe Jesus: Bem disseste, não tenho marido;</a:t>
            </a:r>
          </a:p>
          <a:p>
            <a:r>
              <a:rPr lang="pt-BR" sz="2500" dirty="0" smtClean="0">
                <a:solidFill>
                  <a:srgbClr val="C00000"/>
                </a:solidFill>
              </a:rPr>
              <a:t>18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porque </a:t>
            </a:r>
            <a:r>
              <a:rPr lang="pt-BR" sz="2500" u="sng" dirty="0">
                <a:solidFill>
                  <a:srgbClr val="C00000"/>
                </a:solidFill>
                <a:latin typeface="+mj-lt"/>
              </a:rPr>
              <a:t>cinco maridos já tiveste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, </a:t>
            </a:r>
            <a:r>
              <a:rPr lang="pt-BR" sz="2500" u="sng" dirty="0">
                <a:solidFill>
                  <a:srgbClr val="C00000"/>
                </a:solidFill>
                <a:latin typeface="+mj-lt"/>
              </a:rPr>
              <a:t>e esse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que agora tens </a:t>
            </a:r>
            <a:r>
              <a:rPr lang="pt-BR" sz="2500" u="sng" dirty="0">
                <a:solidFill>
                  <a:srgbClr val="C00000"/>
                </a:solidFill>
                <a:latin typeface="+mj-lt"/>
              </a:rPr>
              <a:t>não é teu marido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; isto disseste com verdade.</a:t>
            </a:r>
          </a:p>
          <a:p>
            <a:r>
              <a:rPr lang="pt-BR" sz="2500" dirty="0" smtClean="0">
                <a:solidFill>
                  <a:srgbClr val="C00000"/>
                </a:solidFill>
              </a:rPr>
              <a:t>19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Senhor, disse-lhe a mulher, vejo que tu és profeta.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1002" y="813709"/>
            <a:ext cx="6457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dirty="0" smtClean="0"/>
              <a:t>Pensar sobre a própria vida</a:t>
            </a:r>
            <a:endParaRPr lang="pt-BR" sz="3500" dirty="0"/>
          </a:p>
        </p:txBody>
      </p:sp>
      <p:sp>
        <p:nvSpPr>
          <p:cNvPr id="8" name="TextBox 7"/>
          <p:cNvSpPr txBox="1"/>
          <p:nvPr/>
        </p:nvSpPr>
        <p:spPr>
          <a:xfrm>
            <a:off x="386446" y="1268188"/>
            <a:ext cx="6457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dirty="0" smtClean="0"/>
              <a:t>Condição de vida</a:t>
            </a:r>
            <a:endParaRPr lang="pt-BR" sz="3500" dirty="0"/>
          </a:p>
        </p:txBody>
      </p:sp>
      <p:sp>
        <p:nvSpPr>
          <p:cNvPr id="9" name="TextBox 8"/>
          <p:cNvSpPr txBox="1"/>
          <p:nvPr/>
        </p:nvSpPr>
        <p:spPr>
          <a:xfrm>
            <a:off x="383723" y="1787981"/>
            <a:ext cx="6457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dirty="0" smtClean="0"/>
              <a:t>Revelação da condição da vida</a:t>
            </a:r>
            <a:endParaRPr lang="pt-BR" sz="3500" dirty="0"/>
          </a:p>
        </p:txBody>
      </p:sp>
    </p:spTree>
    <p:extLst>
      <p:ext uri="{BB962C8B-B14F-4D97-AF65-F5344CB8AC3E}">
        <p14:creationId xmlns:p14="http://schemas.microsoft.com/office/powerpoint/2010/main" val="3436037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000" dirty="0" smtClean="0">
                <a:solidFill>
                  <a:schemeClr val="tx1"/>
                </a:solidFill>
              </a:rPr>
              <a:t> 7 – Produz autoconfrontação - </a:t>
            </a:r>
            <a:r>
              <a:rPr lang="pt-BR" sz="2900" dirty="0" smtClean="0">
                <a:solidFill>
                  <a:srgbClr val="C00000"/>
                </a:solidFill>
              </a:rPr>
              <a:t>4.16-19</a:t>
            </a:r>
            <a:r>
              <a:rPr lang="pt-BR" sz="3100" dirty="0" smtClean="0">
                <a:solidFill>
                  <a:schemeClr val="tx1"/>
                </a:solidFill>
              </a:rPr>
              <a:t>.</a:t>
            </a:r>
            <a:endParaRPr lang="pt-BR" sz="31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-7951" y="4444302"/>
            <a:ext cx="9144000" cy="240065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500" b="1" dirty="0" smtClean="0">
                <a:solidFill>
                  <a:srgbClr val="C00000"/>
                </a:solidFill>
                <a:latin typeface="+mj-lt"/>
              </a:rPr>
              <a:t>16</a:t>
            </a:r>
            <a:r>
              <a:rPr lang="pt-BR" sz="2500" dirty="0" smtClean="0">
                <a:latin typeface="+mj-lt"/>
              </a:rPr>
              <a:t>  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Disse-lhe Jesus: Vai, chama teu marido e vem cá;</a:t>
            </a:r>
          </a:p>
          <a:p>
            <a:r>
              <a:rPr lang="pt-BR" sz="2500" dirty="0" smtClean="0">
                <a:solidFill>
                  <a:srgbClr val="C00000"/>
                </a:solidFill>
              </a:rPr>
              <a:t>17</a:t>
            </a:r>
            <a:r>
              <a:rPr lang="pt-BR" sz="2500" dirty="0" smtClean="0">
                <a:latin typeface="+mj-lt"/>
              </a:rPr>
              <a:t>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ao que lhe respondeu a mulher: Não tenho marido. Replicou-lhe Jesus: </a:t>
            </a:r>
            <a:r>
              <a:rPr lang="pt-BR" sz="2500" u="sng" dirty="0">
                <a:solidFill>
                  <a:srgbClr val="C00000"/>
                </a:solidFill>
                <a:latin typeface="+mj-lt"/>
              </a:rPr>
              <a:t>Bem disseste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, não tenho marido;</a:t>
            </a:r>
          </a:p>
          <a:p>
            <a:r>
              <a:rPr lang="pt-BR" sz="2500" dirty="0" smtClean="0">
                <a:solidFill>
                  <a:srgbClr val="C00000"/>
                </a:solidFill>
              </a:rPr>
              <a:t>18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porque cinco maridos já tiveste, e esse que agora tens não é teu marido; isto </a:t>
            </a:r>
            <a:r>
              <a:rPr lang="pt-BR" sz="2500" u="sng" dirty="0">
                <a:solidFill>
                  <a:srgbClr val="C00000"/>
                </a:solidFill>
                <a:latin typeface="+mj-lt"/>
              </a:rPr>
              <a:t>disseste com verdade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.</a:t>
            </a:r>
          </a:p>
          <a:p>
            <a:r>
              <a:rPr lang="pt-BR" sz="2500" dirty="0" smtClean="0">
                <a:solidFill>
                  <a:srgbClr val="C00000"/>
                </a:solidFill>
              </a:rPr>
              <a:t>19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Senhor, disse-lhe a mulher, vejo que tu és profeta.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1002" y="813709"/>
            <a:ext cx="6457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dirty="0" smtClean="0"/>
              <a:t>Pensar sobre a própria vida</a:t>
            </a:r>
            <a:endParaRPr lang="pt-BR" sz="3500" dirty="0"/>
          </a:p>
        </p:txBody>
      </p:sp>
      <p:sp>
        <p:nvSpPr>
          <p:cNvPr id="8" name="TextBox 7"/>
          <p:cNvSpPr txBox="1"/>
          <p:nvPr/>
        </p:nvSpPr>
        <p:spPr>
          <a:xfrm>
            <a:off x="386446" y="1268188"/>
            <a:ext cx="6457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dirty="0" smtClean="0"/>
              <a:t>Condição de vida</a:t>
            </a:r>
            <a:endParaRPr lang="pt-BR" sz="3500" dirty="0"/>
          </a:p>
        </p:txBody>
      </p:sp>
      <p:sp>
        <p:nvSpPr>
          <p:cNvPr id="9" name="TextBox 8"/>
          <p:cNvSpPr txBox="1"/>
          <p:nvPr/>
        </p:nvSpPr>
        <p:spPr>
          <a:xfrm>
            <a:off x="383723" y="1787981"/>
            <a:ext cx="6457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dirty="0" smtClean="0"/>
              <a:t>Revelação da condição da vida</a:t>
            </a:r>
            <a:endParaRPr lang="pt-BR" sz="3500" dirty="0"/>
          </a:p>
        </p:txBody>
      </p:sp>
      <p:sp>
        <p:nvSpPr>
          <p:cNvPr id="10" name="TextBox 9"/>
          <p:cNvSpPr txBox="1"/>
          <p:nvPr/>
        </p:nvSpPr>
        <p:spPr>
          <a:xfrm>
            <a:off x="389167" y="2324102"/>
            <a:ext cx="6457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dirty="0" smtClean="0"/>
              <a:t>Reflexão teológica</a:t>
            </a:r>
            <a:endParaRPr lang="pt-BR" sz="3500" dirty="0"/>
          </a:p>
        </p:txBody>
      </p:sp>
    </p:spTree>
    <p:extLst>
      <p:ext uri="{BB962C8B-B14F-4D97-AF65-F5344CB8AC3E}">
        <p14:creationId xmlns:p14="http://schemas.microsoft.com/office/powerpoint/2010/main" val="2571293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000" dirty="0" smtClean="0">
                <a:solidFill>
                  <a:schemeClr val="tx1"/>
                </a:solidFill>
              </a:rPr>
              <a:t> 7 – Produz autoconfrontação - </a:t>
            </a:r>
            <a:r>
              <a:rPr lang="pt-BR" sz="2900" dirty="0" smtClean="0">
                <a:solidFill>
                  <a:srgbClr val="C00000"/>
                </a:solidFill>
              </a:rPr>
              <a:t>4.16-19</a:t>
            </a:r>
            <a:r>
              <a:rPr lang="pt-BR" sz="3100" dirty="0" smtClean="0">
                <a:solidFill>
                  <a:schemeClr val="tx1"/>
                </a:solidFill>
              </a:rPr>
              <a:t>.</a:t>
            </a:r>
            <a:endParaRPr lang="pt-BR" sz="31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-7951" y="4444302"/>
            <a:ext cx="9144000" cy="240065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500" b="1" dirty="0" smtClean="0">
                <a:solidFill>
                  <a:srgbClr val="C00000"/>
                </a:solidFill>
                <a:latin typeface="+mj-lt"/>
              </a:rPr>
              <a:t>16</a:t>
            </a:r>
            <a:r>
              <a:rPr lang="pt-BR" sz="2500" dirty="0" smtClean="0">
                <a:latin typeface="+mj-lt"/>
              </a:rPr>
              <a:t>  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Disse-lhe Jesus: Vai, chama teu marido e vem cá;</a:t>
            </a:r>
          </a:p>
          <a:p>
            <a:r>
              <a:rPr lang="pt-BR" sz="2500" dirty="0" smtClean="0">
                <a:solidFill>
                  <a:srgbClr val="C00000"/>
                </a:solidFill>
              </a:rPr>
              <a:t>17</a:t>
            </a:r>
            <a:r>
              <a:rPr lang="pt-BR" sz="2500" dirty="0" smtClean="0">
                <a:latin typeface="+mj-lt"/>
              </a:rPr>
              <a:t>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ao que lhe respondeu a mulher: Não tenho marido. Replicou-lhe Jesus: </a:t>
            </a:r>
            <a:r>
              <a:rPr lang="pt-BR" sz="2500" u="sng" dirty="0">
                <a:solidFill>
                  <a:srgbClr val="C00000"/>
                </a:solidFill>
                <a:latin typeface="+mj-lt"/>
              </a:rPr>
              <a:t>Bem disseste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, não tenho marido;</a:t>
            </a:r>
          </a:p>
          <a:p>
            <a:r>
              <a:rPr lang="pt-BR" sz="2500" dirty="0" smtClean="0">
                <a:solidFill>
                  <a:srgbClr val="C00000"/>
                </a:solidFill>
              </a:rPr>
              <a:t>18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porque cinco maridos já tiveste, e esse que agora tens não é teu marido; isto </a:t>
            </a:r>
            <a:r>
              <a:rPr lang="pt-BR" sz="2500" u="sng" dirty="0">
                <a:solidFill>
                  <a:srgbClr val="C00000"/>
                </a:solidFill>
                <a:latin typeface="+mj-lt"/>
              </a:rPr>
              <a:t>disseste com verdade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.</a:t>
            </a:r>
          </a:p>
          <a:p>
            <a:r>
              <a:rPr lang="pt-BR" sz="2500" dirty="0" smtClean="0">
                <a:solidFill>
                  <a:srgbClr val="C00000"/>
                </a:solidFill>
              </a:rPr>
              <a:t>19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Senhor, disse-lhe a mulher, </a:t>
            </a:r>
            <a:r>
              <a:rPr lang="pt-BR" sz="2500" u="sng" dirty="0">
                <a:solidFill>
                  <a:srgbClr val="0070C0"/>
                </a:solidFill>
                <a:latin typeface="+mj-lt"/>
              </a:rPr>
              <a:t>vejo que tu és profeta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1002" y="813709"/>
            <a:ext cx="6457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dirty="0" smtClean="0"/>
              <a:t>Pensar sobre a própria vida</a:t>
            </a:r>
            <a:endParaRPr lang="pt-BR" sz="3500" dirty="0"/>
          </a:p>
        </p:txBody>
      </p:sp>
      <p:sp>
        <p:nvSpPr>
          <p:cNvPr id="8" name="TextBox 7"/>
          <p:cNvSpPr txBox="1"/>
          <p:nvPr/>
        </p:nvSpPr>
        <p:spPr>
          <a:xfrm>
            <a:off x="386446" y="1268188"/>
            <a:ext cx="6457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dirty="0" smtClean="0"/>
              <a:t>Condição de vida</a:t>
            </a:r>
            <a:endParaRPr lang="pt-BR" sz="3500" dirty="0"/>
          </a:p>
        </p:txBody>
      </p:sp>
      <p:sp>
        <p:nvSpPr>
          <p:cNvPr id="9" name="TextBox 8"/>
          <p:cNvSpPr txBox="1"/>
          <p:nvPr/>
        </p:nvSpPr>
        <p:spPr>
          <a:xfrm>
            <a:off x="383723" y="1787981"/>
            <a:ext cx="6457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dirty="0" smtClean="0"/>
              <a:t>Revelação da condição da vida</a:t>
            </a:r>
            <a:endParaRPr lang="pt-BR" sz="3500" dirty="0"/>
          </a:p>
        </p:txBody>
      </p:sp>
      <p:sp>
        <p:nvSpPr>
          <p:cNvPr id="10" name="TextBox 9"/>
          <p:cNvSpPr txBox="1"/>
          <p:nvPr/>
        </p:nvSpPr>
        <p:spPr>
          <a:xfrm>
            <a:off x="389167" y="2324102"/>
            <a:ext cx="6457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dirty="0" smtClean="0"/>
              <a:t>Reflexão teológica</a:t>
            </a:r>
            <a:endParaRPr lang="pt-BR" sz="3500" dirty="0"/>
          </a:p>
        </p:txBody>
      </p:sp>
    </p:spTree>
    <p:extLst>
      <p:ext uri="{BB962C8B-B14F-4D97-AF65-F5344CB8AC3E}">
        <p14:creationId xmlns:p14="http://schemas.microsoft.com/office/powerpoint/2010/main" val="855344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22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7951" y="1034869"/>
            <a:ext cx="9097537" cy="3862596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pt-BR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[ </a:t>
            </a:r>
            <a:r>
              <a:rPr lang="pt-BR" sz="66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Fé centrada em Cristo produz acalento  para a angústia do coração</a:t>
            </a:r>
            <a:r>
              <a:rPr lang="pt-BR" sz="55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!</a:t>
            </a:r>
            <a:r>
              <a:rPr lang="pt-BR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]</a:t>
            </a:r>
            <a:r>
              <a:rPr lang="pt-BR" sz="5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4114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22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7951" y="1034869"/>
            <a:ext cx="9097537" cy="3862596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pt-BR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[ </a:t>
            </a:r>
            <a:r>
              <a:rPr lang="pt-BR" sz="66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Fé centrada em Cristo produz autoconfrontação</a:t>
            </a:r>
            <a:r>
              <a:rPr lang="pt-BR" sz="55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!</a:t>
            </a:r>
            <a:r>
              <a:rPr lang="pt-BR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]</a:t>
            </a:r>
            <a:r>
              <a:rPr lang="pt-BR" sz="5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04425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22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-16328" y="988246"/>
            <a:ext cx="9176656" cy="9252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5500" b="1" dirty="0" smtClean="0">
                <a:solidFill>
                  <a:srgbClr val="C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que você espera? </a:t>
            </a:r>
            <a:endParaRPr lang="pt-BR" sz="5500" b="1" dirty="0">
              <a:solidFill>
                <a:srgbClr val="C0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35382" y="993688"/>
            <a:ext cx="9176656" cy="9979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5500" b="1" dirty="0" smtClean="0">
                <a:solidFill>
                  <a:srgbClr val="C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que você busca? </a:t>
            </a:r>
            <a:endParaRPr lang="pt-BR" sz="5500" b="1" dirty="0">
              <a:solidFill>
                <a:srgbClr val="C0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54905" y="1450872"/>
            <a:ext cx="9176656" cy="9252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5500" b="1" dirty="0" smtClean="0">
                <a:solidFill>
                  <a:srgbClr val="C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Qual o sentido da vida? </a:t>
            </a:r>
            <a:endParaRPr lang="pt-BR" sz="5500" b="1" dirty="0">
              <a:solidFill>
                <a:srgbClr val="C0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-24279" y="1285518"/>
            <a:ext cx="9165553" cy="28092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5500" b="1" dirty="0" smtClean="0">
                <a:solidFill>
                  <a:srgbClr val="C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Como a fé em Jesus interfere em suas respostas? </a:t>
            </a:r>
            <a:endParaRPr lang="pt-BR" sz="5500" b="1" dirty="0">
              <a:solidFill>
                <a:srgbClr val="C0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76563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7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9" grpId="0"/>
      <p:bldP spid="9" grpId="1"/>
      <p:bldP spid="13" grpId="0"/>
      <p:bldP spid="13" grpId="3"/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4603</TotalTime>
  <Words>2918</Words>
  <Application>Microsoft Office PowerPoint</Application>
  <PresentationFormat>On-screen Show (4:3)</PresentationFormat>
  <Paragraphs>331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9" baseType="lpstr">
      <vt:lpstr>Arial</vt:lpstr>
      <vt:lpstr>Calibri</vt:lpstr>
      <vt:lpstr>Calibri Light</vt:lpstr>
      <vt:lpstr>Century Gothic</vt:lpstr>
      <vt:lpstr>Tahoma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Paulo Tavares</dc:creator>
  <cp:lastModifiedBy>Paulo Tavares</cp:lastModifiedBy>
  <cp:revision>367</cp:revision>
  <dcterms:created xsi:type="dcterms:W3CDTF">2015-02-28T18:51:08Z</dcterms:created>
  <dcterms:modified xsi:type="dcterms:W3CDTF">2015-08-16T19:45:21Z</dcterms:modified>
</cp:coreProperties>
</file>